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8" r:id="rId2"/>
    <p:sldId id="327" r:id="rId3"/>
    <p:sldId id="270" r:id="rId4"/>
    <p:sldId id="271" r:id="rId5"/>
    <p:sldId id="316" r:id="rId6"/>
    <p:sldId id="317" r:id="rId7"/>
    <p:sldId id="318" r:id="rId8"/>
  </p:sldIdLst>
  <p:sldSz cx="9144000" cy="6858000" type="screen4x3"/>
  <p:notesSz cx="6648450" cy="9896475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9"/>
    <a:srgbClr val="FFFFCC"/>
    <a:srgbClr val="DDDDDD"/>
    <a:srgbClr val="F0F0F0"/>
    <a:srgbClr val="EAEAEA"/>
    <a:srgbClr val="F8F8F8"/>
    <a:srgbClr val="F2F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濃色スタイル 2 - アクセント 3/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465" autoAdjust="0"/>
  </p:normalViewPr>
  <p:slideViewPr>
    <p:cSldViewPr>
      <p:cViewPr>
        <p:scale>
          <a:sx n="100" d="100"/>
          <a:sy n="100" d="100"/>
        </p:scale>
        <p:origin x="-6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9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8813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04875">
              <a:defRPr sz="1200"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r>
              <a:rPr lang="en-GB" altLang="ja-JP"/>
              <a:t>AIPHONE European Conference 2009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 bwMode="auto">
          <a:xfrm>
            <a:off x="3765550" y="0"/>
            <a:ext cx="28813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algn="r" defTabSz="904875">
              <a:defRPr sz="1200"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r>
              <a:rPr lang="en-US" altLang="ja-JP"/>
              <a:t>11/9/2009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 bwMode="auto">
          <a:xfrm>
            <a:off x="0" y="9399588"/>
            <a:ext cx="28813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43" tIns="45222" rIns="90443" bIns="45222" numCol="1" anchor="b" anchorCtr="0" compatLnSpc="1">
            <a:prstTxWarp prst="textNoShape">
              <a:avLst/>
            </a:prstTxWarp>
          </a:bodyPr>
          <a:lstStyle>
            <a:lvl1pPr defTabSz="904875">
              <a:defRPr sz="1200"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 bwMode="auto">
          <a:xfrm>
            <a:off x="3765550" y="9399588"/>
            <a:ext cx="28813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43" tIns="45222" rIns="90443" bIns="45222" numCol="1" anchor="b" anchorCtr="0" compatLnSpc="1">
            <a:prstTxWarp prst="textNoShape">
              <a:avLst/>
            </a:prstTxWarp>
          </a:bodyPr>
          <a:lstStyle>
            <a:lvl1pPr algn="r" defTabSz="904875">
              <a:defRPr sz="1200"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F01EF3AA-103E-42E5-AEBE-3E1BEC6B3D2E}" type="slidenum">
              <a:rPr lang="ja-JP" altLang="en-US"/>
              <a:pPr>
                <a:defRPr/>
              </a:pPr>
              <a:t>‹nr.›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186011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8813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04875">
              <a:defRPr sz="1200"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r>
              <a:rPr lang="en-GB" altLang="ja-JP"/>
              <a:t>AIPHONE European Conference 2009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 bwMode="auto">
          <a:xfrm>
            <a:off x="3765550" y="0"/>
            <a:ext cx="28813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algn="r" defTabSz="904875">
              <a:defRPr sz="1200"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r>
              <a:rPr lang="en-US" altLang="ja-JP"/>
              <a:t>11/9/2009</a:t>
            </a:r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1363"/>
            <a:ext cx="4946650" cy="3711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 bwMode="auto">
          <a:xfrm>
            <a:off x="665163" y="4702175"/>
            <a:ext cx="5318125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 bwMode="auto">
          <a:xfrm>
            <a:off x="0" y="9399588"/>
            <a:ext cx="28813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43" tIns="45222" rIns="90443" bIns="45222" numCol="1" anchor="b" anchorCtr="0" compatLnSpc="1">
            <a:prstTxWarp prst="textNoShape">
              <a:avLst/>
            </a:prstTxWarp>
          </a:bodyPr>
          <a:lstStyle>
            <a:lvl1pPr defTabSz="904875">
              <a:defRPr sz="1200"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 bwMode="auto">
          <a:xfrm>
            <a:off x="3765550" y="9399588"/>
            <a:ext cx="28813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43" tIns="45222" rIns="90443" bIns="45222" numCol="1" anchor="b" anchorCtr="0" compatLnSpc="1">
            <a:prstTxWarp prst="textNoShape">
              <a:avLst/>
            </a:prstTxWarp>
          </a:bodyPr>
          <a:lstStyle>
            <a:lvl1pPr algn="r" defTabSz="904875">
              <a:defRPr sz="1200"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27EDD84E-2B14-4B01-A2E5-EB35A08BE4F4}" type="slidenum">
              <a:rPr lang="ja-JP" altLang="en-US"/>
              <a:pPr>
                <a:defRPr/>
              </a:pPr>
              <a:t>‹nr.›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797324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7411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9E103BE-5294-42BF-945E-31414D6B3B6C}" type="slidenum">
              <a:rPr lang="ja-JP" altLang="en-US" smtClean="0">
                <a:latin typeface="Calibri" pitchFamily="34" charset="0"/>
              </a:rPr>
              <a:pPr/>
              <a:t>1</a:t>
            </a:fld>
            <a:endParaRPr lang="en-US" altLang="ja-JP" smtClean="0">
              <a:latin typeface="Calibri" pitchFamily="34" charset="0"/>
            </a:endParaRPr>
          </a:p>
        </p:txBody>
      </p:sp>
      <p:sp>
        <p:nvSpPr>
          <p:cNvPr id="17412" name="日付プレースホルダ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ja-JP" smtClean="0">
                <a:latin typeface="Calibri" pitchFamily="34" charset="0"/>
              </a:rPr>
              <a:t>11/9/2009</a:t>
            </a:r>
            <a:endParaRPr lang="ja-JP" altLang="en-US" smtClean="0">
              <a:latin typeface="Calibri" pitchFamily="34" charset="0"/>
            </a:endParaRPr>
          </a:p>
        </p:txBody>
      </p:sp>
      <p:sp>
        <p:nvSpPr>
          <p:cNvPr id="17413" name="ヘッダー プレースホルダ 5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altLang="ja-JP" smtClean="0">
                <a:latin typeface="Calibri" pitchFamily="34" charset="0"/>
              </a:rPr>
              <a:t>AIPHONE European Conference 2009</a:t>
            </a:r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altLang="ja-JP" smtClean="0"/>
              <a:t>Specifikationer og kapasiteter</a:t>
            </a:r>
            <a:endParaRPr lang="ja-JP" altLang="en-US" smtClean="0"/>
          </a:p>
        </p:txBody>
      </p:sp>
      <p:sp>
        <p:nvSpPr>
          <p:cNvPr id="19459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4C550AE-5FE8-4DD9-A46D-4C365CC60462}" type="slidenum">
              <a:rPr lang="ja-JP" altLang="en-US" smtClean="0">
                <a:latin typeface="Calibri" pitchFamily="34" charset="0"/>
              </a:rPr>
              <a:pPr/>
              <a:t>2</a:t>
            </a:fld>
            <a:endParaRPr lang="en-US" altLang="ja-JP" smtClean="0">
              <a:latin typeface="Calibri" pitchFamily="34" charset="0"/>
            </a:endParaRPr>
          </a:p>
        </p:txBody>
      </p:sp>
      <p:sp>
        <p:nvSpPr>
          <p:cNvPr id="19460" name="日付プレースホルダ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ja-JP" smtClean="0">
                <a:latin typeface="Calibri" pitchFamily="34" charset="0"/>
              </a:rPr>
              <a:t>11/9/2009</a:t>
            </a:r>
            <a:endParaRPr lang="ja-JP" altLang="en-US" smtClean="0">
              <a:latin typeface="Calibri" pitchFamily="34" charset="0"/>
            </a:endParaRPr>
          </a:p>
        </p:txBody>
      </p:sp>
      <p:sp>
        <p:nvSpPr>
          <p:cNvPr id="19461" name="ヘッダー プレースホルダ 5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altLang="ja-JP" smtClean="0">
                <a:latin typeface="Calibri" pitchFamily="34" charset="0"/>
              </a:rPr>
              <a:t>AIPHONE European Conference 2009</a:t>
            </a:r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ja-JP" smtClean="0"/>
              <a:t>JK IP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mtClean="0"/>
              <a:t>I stedet for JK-1HD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mtClean="0"/>
              <a:t> </a:t>
            </a:r>
            <a:endParaRPr lang="ja-JP" altLang="en-US" smtClean="0"/>
          </a:p>
        </p:txBody>
      </p:sp>
      <p:sp>
        <p:nvSpPr>
          <p:cNvPr id="21507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6E2A5E4-74B2-4FBD-80A9-5A7268EA8B84}" type="slidenum">
              <a:rPr lang="ja-JP" altLang="en-US" smtClean="0">
                <a:latin typeface="Calibri" pitchFamily="34" charset="0"/>
              </a:rPr>
              <a:pPr/>
              <a:t>3</a:t>
            </a:fld>
            <a:endParaRPr lang="en-US" altLang="ja-JP" smtClean="0">
              <a:latin typeface="Calibri" pitchFamily="34" charset="0"/>
            </a:endParaRPr>
          </a:p>
        </p:txBody>
      </p:sp>
      <p:sp>
        <p:nvSpPr>
          <p:cNvPr id="21508" name="日付プレースホルダ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ja-JP" smtClean="0">
                <a:latin typeface="Calibri" pitchFamily="34" charset="0"/>
              </a:rPr>
              <a:t>11/9/2009</a:t>
            </a:r>
            <a:endParaRPr lang="ja-JP" altLang="en-US" smtClean="0">
              <a:latin typeface="Calibri" pitchFamily="34" charset="0"/>
            </a:endParaRPr>
          </a:p>
        </p:txBody>
      </p:sp>
      <p:sp>
        <p:nvSpPr>
          <p:cNvPr id="21509" name="ヘッダー プレースホルダ 5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altLang="ja-JP" smtClean="0">
                <a:latin typeface="Calibri" pitchFamily="34" charset="0"/>
              </a:rPr>
              <a:t>AIPHONE European Conference 2009</a:t>
            </a:r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ja-JP" smtClean="0"/>
              <a:t>1system + 10PC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mtClean="0"/>
              <a:t>20systemer + 1PC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mtClean="0"/>
              <a:t>Flexibel !</a:t>
            </a:r>
            <a:endParaRPr lang="ja-JP" altLang="en-US" smtClean="0"/>
          </a:p>
        </p:txBody>
      </p:sp>
      <p:sp>
        <p:nvSpPr>
          <p:cNvPr id="23555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F441C77-D4C8-4BD7-AB45-8D0B5EB1186D}" type="slidenum">
              <a:rPr lang="ja-JP" altLang="en-US" smtClean="0">
                <a:latin typeface="Calibri" pitchFamily="34" charset="0"/>
              </a:rPr>
              <a:pPr/>
              <a:t>4</a:t>
            </a:fld>
            <a:endParaRPr lang="en-US" altLang="ja-JP" smtClean="0">
              <a:latin typeface="Calibri" pitchFamily="34" charset="0"/>
            </a:endParaRPr>
          </a:p>
        </p:txBody>
      </p:sp>
      <p:sp>
        <p:nvSpPr>
          <p:cNvPr id="23556" name="日付プレースホルダ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ja-JP" smtClean="0">
                <a:latin typeface="Calibri" pitchFamily="34" charset="0"/>
              </a:rPr>
              <a:t>11/9/2009</a:t>
            </a:r>
            <a:endParaRPr lang="ja-JP" altLang="en-US" smtClean="0">
              <a:latin typeface="Calibri" pitchFamily="34" charset="0"/>
            </a:endParaRPr>
          </a:p>
        </p:txBody>
      </p:sp>
      <p:sp>
        <p:nvSpPr>
          <p:cNvPr id="23557" name="ヘッダー プレースホルダ 5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altLang="ja-JP" smtClean="0">
                <a:latin typeface="Calibri" pitchFamily="34" charset="0"/>
              </a:rPr>
              <a:t>AIPHONE European Conference 2009</a:t>
            </a:r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altLang="ja-JP" smtClean="0"/>
              <a:t>IP fordele</a:t>
            </a:r>
            <a:endParaRPr lang="ja-JP" altLang="en-US" smtClean="0"/>
          </a:p>
        </p:txBody>
      </p:sp>
      <p:sp>
        <p:nvSpPr>
          <p:cNvPr id="25603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32AE0C5-02A2-4B53-AB44-2A0CF7B882D7}" type="slidenum">
              <a:rPr lang="ja-JP" altLang="en-US" smtClean="0">
                <a:latin typeface="Calibri" pitchFamily="34" charset="0"/>
              </a:rPr>
              <a:pPr/>
              <a:t>5</a:t>
            </a:fld>
            <a:endParaRPr lang="en-US" altLang="ja-JP" smtClean="0">
              <a:latin typeface="Calibri" pitchFamily="34" charset="0"/>
            </a:endParaRPr>
          </a:p>
        </p:txBody>
      </p:sp>
      <p:sp>
        <p:nvSpPr>
          <p:cNvPr id="25604" name="日付プレースホルダ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ja-JP" smtClean="0">
                <a:latin typeface="Calibri" pitchFamily="34" charset="0"/>
              </a:rPr>
              <a:t>11/9/2009</a:t>
            </a:r>
            <a:endParaRPr lang="ja-JP" altLang="en-US" smtClean="0">
              <a:latin typeface="Calibri" pitchFamily="34" charset="0"/>
            </a:endParaRPr>
          </a:p>
        </p:txBody>
      </p:sp>
      <p:sp>
        <p:nvSpPr>
          <p:cNvPr id="25605" name="ヘッダー プレースホルダ 5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altLang="ja-JP" smtClean="0">
                <a:latin typeface="Calibri" pitchFamily="34" charset="0"/>
              </a:rPr>
              <a:t>AIPHONE European Conference 2009</a:t>
            </a:r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altLang="ja-JP" smtClean="0"/>
              <a:t>IP fordele fortsat</a:t>
            </a:r>
            <a:endParaRPr lang="ja-JP" altLang="en-US" smtClean="0"/>
          </a:p>
        </p:txBody>
      </p:sp>
      <p:sp>
        <p:nvSpPr>
          <p:cNvPr id="27651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B8935A5-2836-4263-872D-7371C25882EA}" type="slidenum">
              <a:rPr lang="ja-JP" altLang="en-US" smtClean="0">
                <a:latin typeface="Calibri" pitchFamily="34" charset="0"/>
              </a:rPr>
              <a:pPr/>
              <a:t>6</a:t>
            </a:fld>
            <a:endParaRPr lang="en-US" altLang="ja-JP" smtClean="0">
              <a:latin typeface="Calibri" pitchFamily="34" charset="0"/>
            </a:endParaRPr>
          </a:p>
        </p:txBody>
      </p:sp>
      <p:sp>
        <p:nvSpPr>
          <p:cNvPr id="27652" name="日付プレースホルダ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ja-JP" smtClean="0">
                <a:latin typeface="Calibri" pitchFamily="34" charset="0"/>
              </a:rPr>
              <a:t>11/9/2009</a:t>
            </a:r>
            <a:endParaRPr lang="ja-JP" altLang="en-US" smtClean="0">
              <a:latin typeface="Calibri" pitchFamily="34" charset="0"/>
            </a:endParaRPr>
          </a:p>
        </p:txBody>
      </p:sp>
      <p:sp>
        <p:nvSpPr>
          <p:cNvPr id="27653" name="ヘッダー プレースホルダ 5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altLang="ja-JP" smtClean="0">
                <a:latin typeface="Calibri" pitchFamily="34" charset="0"/>
              </a:rPr>
              <a:t>AIPHONE European Conference 2009</a:t>
            </a:r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altLang="ja-JP" smtClean="0"/>
              <a:t>Mail funktio</a:t>
            </a:r>
            <a:endParaRPr lang="ja-JP" altLang="en-US" smtClean="0"/>
          </a:p>
        </p:txBody>
      </p:sp>
      <p:sp>
        <p:nvSpPr>
          <p:cNvPr id="29699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3462F57-15E4-45F5-95C0-53F4AF0E8AC7}" type="slidenum">
              <a:rPr lang="ja-JP" altLang="en-US" smtClean="0">
                <a:latin typeface="Calibri" pitchFamily="34" charset="0"/>
              </a:rPr>
              <a:pPr/>
              <a:t>7</a:t>
            </a:fld>
            <a:endParaRPr lang="en-US" altLang="ja-JP" smtClean="0">
              <a:latin typeface="Calibri" pitchFamily="34" charset="0"/>
            </a:endParaRPr>
          </a:p>
        </p:txBody>
      </p:sp>
      <p:sp>
        <p:nvSpPr>
          <p:cNvPr id="29700" name="日付プレースホルダ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ja-JP" smtClean="0">
                <a:latin typeface="Calibri" pitchFamily="34" charset="0"/>
              </a:rPr>
              <a:t>11/9/2009</a:t>
            </a:r>
            <a:endParaRPr lang="ja-JP" altLang="en-US" smtClean="0">
              <a:latin typeface="Calibri" pitchFamily="34" charset="0"/>
            </a:endParaRPr>
          </a:p>
        </p:txBody>
      </p:sp>
      <p:sp>
        <p:nvSpPr>
          <p:cNvPr id="29701" name="ヘッダー プレースホルダ 5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48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altLang="ja-JP" smtClean="0">
                <a:latin typeface="Calibri" pitchFamily="34" charset="0"/>
              </a:rPr>
              <a:t>AIPHONE European Conference 2009</a:t>
            </a:r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 userDrawn="1"/>
        </p:nvGrpSpPr>
        <p:grpSpPr bwMode="auto">
          <a:xfrm>
            <a:off x="0" y="0"/>
            <a:ext cx="182563" cy="6858000"/>
            <a:chOff x="0" y="0"/>
            <a:chExt cx="274320" cy="6858000"/>
          </a:xfrm>
        </p:grpSpPr>
        <p:sp>
          <p:nvSpPr>
            <p:cNvPr id="5" name="Rectangle 20"/>
            <p:cNvSpPr/>
            <p:nvPr/>
          </p:nvSpPr>
          <p:spPr>
            <a:xfrm>
              <a:off x="32603" y="0"/>
              <a:ext cx="6096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Rectangle 13"/>
            <p:cNvSpPr/>
            <p:nvPr/>
          </p:nvSpPr>
          <p:spPr>
            <a:xfrm>
              <a:off x="0" y="0"/>
              <a:ext cx="3048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15"/>
            <p:cNvSpPr/>
            <p:nvPr/>
          </p:nvSpPr>
          <p:spPr>
            <a:xfrm>
              <a:off x="914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16"/>
            <p:cNvSpPr/>
            <p:nvPr/>
          </p:nvSpPr>
          <p:spPr>
            <a:xfrm>
              <a:off x="152400" y="0"/>
              <a:ext cx="182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Rectangle 17"/>
            <p:cNvSpPr/>
            <p:nvPr/>
          </p:nvSpPr>
          <p:spPr>
            <a:xfrm>
              <a:off x="182880" y="0"/>
              <a:ext cx="3048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Rectangle 18"/>
            <p:cNvSpPr/>
            <p:nvPr/>
          </p:nvSpPr>
          <p:spPr>
            <a:xfrm>
              <a:off x="213360" y="0"/>
              <a:ext cx="30480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Rectangle 19"/>
            <p:cNvSpPr/>
            <p:nvPr/>
          </p:nvSpPr>
          <p:spPr>
            <a:xfrm>
              <a:off x="2438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Rectangle 21"/>
            <p:cNvSpPr/>
            <p:nvPr/>
          </p:nvSpPr>
          <p:spPr>
            <a:xfrm>
              <a:off x="60960" y="0"/>
              <a:ext cx="3048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cxnSp>
        <p:nvCxnSpPr>
          <p:cNvPr id="13" name="Straight Connector 31"/>
          <p:cNvCxnSpPr/>
          <p:nvPr userDrawn="1"/>
        </p:nvCxnSpPr>
        <p:spPr>
          <a:xfrm>
            <a:off x="0" y="3579813"/>
            <a:ext cx="9144000" cy="158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1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E6E10-B684-4115-9532-BB1D38797881}" type="datetimeFigureOut">
              <a:rPr lang="ja-JP" altLang="da-DK"/>
              <a:pPr>
                <a:defRPr/>
              </a:pPr>
              <a:t>2016/2/1</a:t>
            </a:fld>
            <a:endParaRPr lang="ja-JP" altLang="en-US"/>
          </a:p>
        </p:txBody>
      </p:sp>
      <p:sp>
        <p:nvSpPr>
          <p:cNvPr id="1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4E05B-07BA-4765-A97A-A1F1070876B3}" type="slidenum">
              <a:rPr lang="ja-JP" altLang="en-US"/>
              <a:pPr>
                <a:defRPr/>
              </a:pPr>
              <a:t>‹nr.›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9169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15909-FACE-4AFE-928A-C47B5E5E619D}" type="datetimeFigureOut">
              <a:rPr lang="ja-JP" altLang="da-DK"/>
              <a:pPr>
                <a:defRPr/>
              </a:pPr>
              <a:t>2016/2/1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D2D1-438E-4A5A-BFA2-FA25FB66BEEE}" type="slidenum">
              <a:rPr lang="ja-JP" altLang="en-US"/>
              <a:pPr>
                <a:defRPr/>
              </a:pPr>
              <a:t>‹nr.›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678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DC123-C8F7-4A98-91C8-426ADB97F355}" type="datetimeFigureOut">
              <a:rPr lang="ja-JP" altLang="da-DK"/>
              <a:pPr>
                <a:defRPr/>
              </a:pPr>
              <a:t>2016/2/1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D2329-668C-4BC4-871B-E14127941710}" type="slidenum">
              <a:rPr lang="ja-JP" altLang="en-US"/>
              <a:pPr>
                <a:defRPr/>
              </a:pPr>
              <a:t>‹nr.›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5651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575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75E56-D603-4563-B56D-0F6028158563}" type="datetimeFigureOut">
              <a:rPr lang="ja-JP" altLang="da-DK"/>
              <a:pPr>
                <a:defRPr/>
              </a:pPr>
              <a:t>2016/2/1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6ECB0-C320-4FF5-8678-9F8399AADC3E}" type="slidenum">
              <a:rPr lang="ja-JP" altLang="en-US"/>
              <a:pPr>
                <a:defRPr/>
              </a:pPr>
              <a:t>‹nr.›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8929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1AF5-BB69-4995-8E07-10E7829B33D3}" type="datetimeFigureOut">
              <a:rPr lang="ja-JP" altLang="da-DK"/>
              <a:pPr>
                <a:defRPr/>
              </a:pPr>
              <a:t>2016/2/1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1742-CDFD-4332-8941-8A8CB6297019}" type="slidenum">
              <a:rPr lang="ja-JP" altLang="en-US"/>
              <a:pPr>
                <a:defRPr/>
              </a:pPr>
              <a:t>‹nr.›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6063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E6429-EDF6-48DB-B815-DCDF389CEEE1}" type="datetimeFigureOut">
              <a:rPr lang="ja-JP" altLang="da-DK"/>
              <a:pPr>
                <a:defRPr/>
              </a:pPr>
              <a:t>2016/2/1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DEA4-5FB5-44BE-960D-7B591241011C}" type="slidenum">
              <a:rPr lang="ja-JP" altLang="en-US"/>
              <a:pPr>
                <a:defRPr/>
              </a:pPr>
              <a:t>‹nr.›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302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AA086-DCC1-4413-AC24-7CCC57AE79E9}" type="datetimeFigureOut">
              <a:rPr lang="ja-JP" altLang="da-DK"/>
              <a:pPr>
                <a:defRPr/>
              </a:pPr>
              <a:t>2016/2/1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4D34C-A0DC-4467-8E79-61A610CA082A}" type="slidenum">
              <a:rPr lang="ja-JP" altLang="en-US"/>
              <a:pPr>
                <a:defRPr/>
              </a:pPr>
              <a:t>‹nr.›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979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18E5E-8BB7-41C2-B18E-480D27CEC894}" type="datetimeFigureOut">
              <a:rPr lang="ja-JP" altLang="da-DK"/>
              <a:pPr>
                <a:defRPr/>
              </a:pPr>
              <a:t>2016/2/1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89B09-7736-4669-B1E2-317F7DBDEB23}" type="slidenum">
              <a:rPr lang="ja-JP" altLang="en-US"/>
              <a:pPr>
                <a:defRPr/>
              </a:pPr>
              <a:t>‹nr.›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3438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C8A4F-2119-40CE-94B6-B7B6AB60E7DF}" type="datetimeFigureOut">
              <a:rPr lang="ja-JP" altLang="da-DK"/>
              <a:pPr>
                <a:defRPr/>
              </a:pPr>
              <a:t>2016/2/1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74A8B-3676-4D9C-B864-C03568C5641D}" type="slidenum">
              <a:rPr lang="ja-JP" altLang="en-US"/>
              <a:pPr>
                <a:defRPr/>
              </a:pPr>
              <a:t>‹nr.›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449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A282E-1FC1-428F-A427-FAC54BEA7F65}" type="datetimeFigureOut">
              <a:rPr lang="ja-JP" altLang="da-DK"/>
              <a:pPr>
                <a:defRPr/>
              </a:pPr>
              <a:t>2016/2/1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E27DF-309B-4018-B885-9F9CB6DF2623}" type="slidenum">
              <a:rPr lang="ja-JP" altLang="en-US"/>
              <a:pPr>
                <a:defRPr/>
              </a:pPr>
              <a:t>‹nr.›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8620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06DD2-6EDA-43A7-91E0-49A996DD1BB7}" type="datetimeFigureOut">
              <a:rPr lang="ja-JP" altLang="da-DK"/>
              <a:pPr>
                <a:defRPr/>
              </a:pPr>
              <a:t>2016/2/1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4054F-B7E3-442F-A988-43CDA5E0162F}" type="slidenum">
              <a:rPr lang="ja-JP" altLang="en-US"/>
              <a:pPr>
                <a:defRPr/>
              </a:pPr>
              <a:t>‹nr.›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862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09390-05FA-4C7E-A49E-4C0D2DBC9A7E}" type="datetimeFigureOut">
              <a:rPr lang="ja-JP" altLang="da-DK"/>
              <a:pPr>
                <a:defRPr/>
              </a:pPr>
              <a:t>2016/2/1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5061-B11D-4B2F-B006-4AA653E3FC57}" type="slidenum">
              <a:rPr lang="ja-JP" altLang="en-US"/>
              <a:pPr>
                <a:defRPr/>
              </a:pPr>
              <a:t>‹nr.›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158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113BB42-D092-4A50-B987-41F29B7DF63D}" type="datetimeFigureOut">
              <a:rPr lang="ja-JP" altLang="da-DK"/>
              <a:pPr>
                <a:defRPr/>
              </a:pPr>
              <a:t>2016/2/1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15A4E2-A427-4058-ADF4-B9D53DA458E2}" type="slidenum">
              <a:rPr lang="ja-JP" altLang="en-US"/>
              <a:pPr>
                <a:defRPr/>
              </a:pPr>
              <a:t>‹nr.›</a:t>
            </a:fld>
            <a:endParaRPr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285750"/>
            <a:ext cx="9144000" cy="6286500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1032" name="Picture 1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07975"/>
            <a:ext cx="16573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wmf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4.jpeg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>
          <a:xfrm>
            <a:off x="-1785938" y="428625"/>
            <a:ext cx="7772401" cy="13620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ja-JP" sz="40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JK IP adaptEr</a:t>
            </a:r>
            <a:endParaRPr lang="da-DK" altLang="ja-JP" sz="4000" b="1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11" descr="C:\Documents and Settings\aiphone\Local Settings\Temporary Internet Files\Content.IE5\S437G6K0\MPj0433063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57625"/>
            <a:ext cx="4222750" cy="24288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pic>
        <p:nvPicPr>
          <p:cNvPr id="16387" name="Picture 2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1500188"/>
            <a:ext cx="5081588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13" name="Group 81"/>
          <p:cNvGraphicFramePr>
            <a:graphicFrameLocks noGrp="1"/>
          </p:cNvGraphicFramePr>
          <p:nvPr/>
        </p:nvGraphicFramePr>
        <p:xfrm>
          <a:off x="285750" y="1143000"/>
          <a:ext cx="8072438" cy="5072080"/>
        </p:xfrm>
        <a:graphic>
          <a:graphicData uri="http://schemas.openxmlformats.org/drawingml/2006/table">
            <a:tbl>
              <a:tblPr/>
              <a:tblGrid>
                <a:gridCol w="1285875"/>
                <a:gridCol w="2000250"/>
                <a:gridCol w="4786313"/>
              </a:tblGrid>
              <a:tr h="24922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JK IP adapter </a:t>
                      </a:r>
                      <a:endParaRPr kumimoji="0" lang="da-DK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　</a:t>
                      </a:r>
                      <a:endParaRPr kumimoji="0" lang="ja-JP" altLang="da-DK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03180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　</a:t>
                      </a:r>
                      <a:endParaRPr kumimoji="0" lang="ja-JP" alt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207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  Model</a:t>
                      </a: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JKW-IP</a:t>
                      </a: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207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  Netværk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　</a:t>
                      </a:r>
                      <a:endParaRPr kumimoji="0" lang="ja-JP" alt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 Ethernet</a:t>
                      </a: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Ja</a:t>
                      </a: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2076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 Internet</a:t>
                      </a: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Ja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207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  System</a:t>
                      </a: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　</a:t>
                      </a:r>
                      <a:endParaRPr kumimoji="0" lang="ja-JP" alt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 Dør</a:t>
                      </a: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1 dørstation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2076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 Monitor</a:t>
                      </a: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1 monitor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890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  System for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　</a:t>
                      </a:r>
                      <a:endParaRPr kumimoji="0" lang="ja-JP" alt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 Antal adaptere</a:t>
                      </a: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Op til 20 systemer</a:t>
                      </a: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92076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 Antal Pc’er</a:t>
                      </a: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Op til 10 Pc'er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857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  Kabling</a:t>
                      </a: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 Fra monitor til IP adapter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2 ledere for signal + 2 leder for strømforsyning +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2 for døråbningssignal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92076">
                <a:tc rowSpan="10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  Funktion via IP  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  adapter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　</a:t>
                      </a:r>
                      <a:endParaRPr kumimoji="0" lang="ja-JP" alt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　</a:t>
                      </a:r>
                      <a:endParaRPr kumimoji="0" lang="ja-JP" alt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　</a:t>
                      </a:r>
                      <a:endParaRPr kumimoji="0" lang="ja-JP" alt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　</a:t>
                      </a:r>
                      <a:endParaRPr kumimoji="0" lang="ja-JP" alt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　</a:t>
                      </a:r>
                      <a:endParaRPr kumimoji="0" lang="ja-JP" alt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　</a:t>
                      </a:r>
                      <a:endParaRPr kumimoji="0" lang="ja-JP" alt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　</a:t>
                      </a:r>
                      <a:endParaRPr kumimoji="0" lang="ja-JP" alt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　</a:t>
                      </a:r>
                      <a:endParaRPr kumimoji="0" lang="ja-JP" alt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 Audio/Video</a:t>
                      </a: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Audio + Video</a:t>
                      </a: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2076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 Kamera Pan/Tilt</a:t>
                      </a: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Ja (Pan/Tilt)</a:t>
                      </a: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92076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 Kamera V&amp;Z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Ja (Vidvinkel 170°&amp;  Zoom) 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92076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 Dør åbning</a:t>
                      </a: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Ja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4466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 Samtaleanlæg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Mellem monitor – PC</a:t>
                      </a: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92076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 E-mail notifikation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Ja (10 mail adresser med billede og besked om alarm vedhæftet)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92076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 Ekstern input </a:t>
                      </a: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4 inputs</a:t>
                      </a: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92076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 Ekstern output </a:t>
                      </a: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1 output</a:t>
                      </a: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86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 Video optager</a:t>
                      </a: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Ja </a:t>
                      </a: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(Video film på Pc’er) (Stil billeder på JK-1MED) 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2076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 Audio (tale) optagning</a:t>
                      </a: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Ja</a:t>
                      </a: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 (Tale optager på PC)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850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609725"/>
            <a:ext cx="34131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5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1600200"/>
            <a:ext cx="504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6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695450"/>
            <a:ext cx="762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07" name="タイトル 1"/>
          <p:cNvSpPr txBox="1">
            <a:spLocks/>
          </p:cNvSpPr>
          <p:nvPr/>
        </p:nvSpPr>
        <p:spPr bwMode="auto">
          <a:xfrm>
            <a:off x="214313" y="357188"/>
            <a:ext cx="5929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da-DK" altLang="ja-JP" sz="2800">
                <a:solidFill>
                  <a:schemeClr val="bg1"/>
                </a:solidFill>
                <a:latin typeface="Calibri" pitchFamily="34" charset="0"/>
              </a:rPr>
              <a:t>JK IP adapter</a:t>
            </a:r>
            <a:endParaRPr lang="ja-JP" altLang="da-DK" sz="2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508" name="テキスト ボックス 16"/>
          <p:cNvSpPr txBox="1">
            <a:spLocks noChangeArrowheads="1"/>
          </p:cNvSpPr>
          <p:nvPr/>
        </p:nvSpPr>
        <p:spPr bwMode="auto">
          <a:xfrm>
            <a:off x="285750" y="642938"/>
            <a:ext cx="7858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da-DK" altLang="ja-JP" sz="2800">
                <a:solidFill>
                  <a:schemeClr val="bg1"/>
                </a:solidFill>
                <a:latin typeface="Calibri" pitchFamily="34" charset="0"/>
              </a:rPr>
              <a:t>Specifikationer</a:t>
            </a:r>
            <a:endParaRPr lang="ja-JP" altLang="da-DK" sz="28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8509" name="Picture 2"/>
          <p:cNvPicPr preferRelativeResize="0"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528763"/>
            <a:ext cx="12858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コンテンツ プレースホルダ 2"/>
          <p:cNvSpPr>
            <a:spLocks noGrp="1"/>
          </p:cNvSpPr>
          <p:nvPr>
            <p:ph idx="1"/>
          </p:nvPr>
        </p:nvSpPr>
        <p:spPr>
          <a:xfrm>
            <a:off x="428625" y="1000125"/>
            <a:ext cx="3214688" cy="714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da-DK" altLang="ja-JP" sz="2500" smtClean="0"/>
              <a:t>&lt;System konfiguration&gt;</a:t>
            </a:r>
            <a:endParaRPr lang="ja-JP" altLang="da-DK" sz="2500" smtClean="0"/>
          </a:p>
        </p:txBody>
      </p:sp>
      <p:grpSp>
        <p:nvGrpSpPr>
          <p:cNvPr id="20482" name="グループ化 57"/>
          <p:cNvGrpSpPr>
            <a:grpSpLocks/>
          </p:cNvGrpSpPr>
          <p:nvPr/>
        </p:nvGrpSpPr>
        <p:grpSpPr bwMode="auto">
          <a:xfrm>
            <a:off x="611188" y="2000250"/>
            <a:ext cx="6902450" cy="2398713"/>
            <a:chOff x="611188" y="2000240"/>
            <a:chExt cx="6903120" cy="2398723"/>
          </a:xfrm>
        </p:grpSpPr>
        <p:pic>
          <p:nvPicPr>
            <p:cNvPr id="20521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788" y="2214563"/>
              <a:ext cx="839787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直線コネクタ 18"/>
            <p:cNvCxnSpPr/>
            <p:nvPr/>
          </p:nvCxnSpPr>
          <p:spPr>
            <a:xfrm>
              <a:off x="882676" y="2857494"/>
              <a:ext cx="76366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" name="正方形/長方形 21"/>
            <p:cNvSpPr/>
            <p:nvPr/>
          </p:nvSpPr>
          <p:spPr>
            <a:xfrm>
              <a:off x="2500496" y="3571872"/>
              <a:ext cx="571555" cy="3571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>
                  <a:solidFill>
                    <a:schemeClr val="tx1"/>
                  </a:solidFill>
                </a:rPr>
                <a:t>PS</a:t>
              </a:r>
              <a:endParaRPr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0524" name="カギ線コネクタ 24"/>
            <p:cNvCxnSpPr>
              <a:cxnSpLocks noChangeShapeType="1"/>
            </p:cNvCxnSpPr>
            <p:nvPr/>
          </p:nvCxnSpPr>
          <p:spPr bwMode="auto">
            <a:xfrm rot="10800000" flipV="1">
              <a:off x="881063" y="3203575"/>
              <a:ext cx="811212" cy="731838"/>
            </a:xfrm>
            <a:prstGeom prst="bentConnector3">
              <a:avLst>
                <a:gd name="adj1" fmla="val 49903"/>
              </a:avLst>
            </a:prstGeom>
            <a:noFill/>
            <a:ln w="9525" algn="ctr">
              <a:solidFill>
                <a:schemeClr val="bg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0525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3563938"/>
              <a:ext cx="269875" cy="83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7" name="直線コネクタ 36"/>
            <p:cNvCxnSpPr/>
            <p:nvPr/>
          </p:nvCxnSpPr>
          <p:spPr>
            <a:xfrm rot="5400000">
              <a:off x="1183543" y="2821772"/>
              <a:ext cx="142876" cy="7144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27" name="テキスト ボックス 38"/>
            <p:cNvSpPr txBox="1">
              <a:spLocks noChangeArrowheads="1"/>
            </p:cNvSpPr>
            <p:nvPr/>
          </p:nvSpPr>
          <p:spPr bwMode="auto">
            <a:xfrm>
              <a:off x="1147763" y="2857500"/>
              <a:ext cx="27463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altLang="ja-JP" sz="140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endParaRPr lang="ja-JP" altLang="en-US" sz="140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2367133" y="2843207"/>
              <a:ext cx="85574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rot="5400000">
              <a:off x="2714042" y="2807484"/>
              <a:ext cx="142876" cy="7144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30" name="テキスト ボックス 39"/>
            <p:cNvSpPr txBox="1">
              <a:spLocks noChangeArrowheads="1"/>
            </p:cNvSpPr>
            <p:nvPr/>
          </p:nvSpPr>
          <p:spPr bwMode="auto">
            <a:xfrm>
              <a:off x="2678113" y="2843213"/>
              <a:ext cx="27463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altLang="ja-JP" sz="140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endParaRPr lang="ja-JP" altLang="en-US" sz="140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cxnSp>
          <p:nvCxnSpPr>
            <p:cNvPr id="46" name="直線コネクタ 45"/>
            <p:cNvCxnSpPr/>
            <p:nvPr/>
          </p:nvCxnSpPr>
          <p:spPr>
            <a:xfrm>
              <a:off x="4337412" y="2085965"/>
              <a:ext cx="928778" cy="1588"/>
            </a:xfrm>
            <a:prstGeom prst="line">
              <a:avLst/>
            </a:prstGeom>
            <a:ln>
              <a:solidFill>
                <a:srgbClr val="FFC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4337412" y="2228841"/>
              <a:ext cx="928778" cy="1588"/>
            </a:xfrm>
            <a:prstGeom prst="line">
              <a:avLst/>
            </a:prstGeom>
            <a:ln>
              <a:solidFill>
                <a:srgbClr val="FFC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4337412" y="2371717"/>
              <a:ext cx="928778" cy="1588"/>
            </a:xfrm>
            <a:prstGeom prst="line">
              <a:avLst/>
            </a:prstGeom>
            <a:ln>
              <a:solidFill>
                <a:srgbClr val="FFC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4337412" y="2514592"/>
              <a:ext cx="928778" cy="1588"/>
            </a:xfrm>
            <a:prstGeom prst="line">
              <a:avLst/>
            </a:prstGeom>
            <a:ln>
              <a:solidFill>
                <a:srgbClr val="FFC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35" name="テキスト ボックス 50"/>
            <p:cNvSpPr txBox="1">
              <a:spLocks noChangeArrowheads="1"/>
            </p:cNvSpPr>
            <p:nvPr/>
          </p:nvSpPr>
          <p:spPr bwMode="auto">
            <a:xfrm>
              <a:off x="5357817" y="2000240"/>
              <a:ext cx="982664" cy="641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da-DK" altLang="ja-JP">
                  <a:solidFill>
                    <a:schemeClr val="bg1"/>
                  </a:solidFill>
                  <a:latin typeface="Calibri" pitchFamily="34" charset="0"/>
                </a:rPr>
                <a:t>4 mulige</a:t>
              </a:r>
            </a:p>
            <a:p>
              <a:r>
                <a:rPr lang="da-DK" altLang="ja-JP">
                  <a:solidFill>
                    <a:schemeClr val="bg1"/>
                  </a:solidFill>
                  <a:latin typeface="Calibri" pitchFamily="34" charset="0"/>
                </a:rPr>
                <a:t>Input</a:t>
              </a:r>
              <a:endParaRPr lang="ja-JP" altLang="da-DK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cxnSp>
          <p:nvCxnSpPr>
            <p:cNvPr id="52" name="直線コネクタ 51"/>
            <p:cNvCxnSpPr/>
            <p:nvPr/>
          </p:nvCxnSpPr>
          <p:spPr>
            <a:xfrm>
              <a:off x="4358052" y="3143245"/>
              <a:ext cx="928777" cy="1588"/>
            </a:xfrm>
            <a:prstGeom prst="line">
              <a:avLst/>
            </a:prstGeom>
            <a:ln>
              <a:solidFill>
                <a:srgbClr val="92D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37" name="テキスト ボックス 52"/>
            <p:cNvSpPr txBox="1">
              <a:spLocks noChangeArrowheads="1"/>
            </p:cNvSpPr>
            <p:nvPr/>
          </p:nvSpPr>
          <p:spPr bwMode="auto">
            <a:xfrm>
              <a:off x="5357818" y="2958578"/>
              <a:ext cx="2156490" cy="36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da-DK" altLang="ja-JP">
                  <a:solidFill>
                    <a:schemeClr val="bg1"/>
                  </a:solidFill>
                  <a:latin typeface="Calibri" pitchFamily="34" charset="0"/>
                </a:rPr>
                <a:t>1 fjernstyrret udgang</a:t>
              </a:r>
              <a:endParaRPr lang="ja-JP" altLang="da-DK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grpSp>
          <p:nvGrpSpPr>
            <p:cNvPr id="20538" name="Group 50"/>
            <p:cNvGrpSpPr>
              <a:grpSpLocks/>
            </p:cNvGrpSpPr>
            <p:nvPr/>
          </p:nvGrpSpPr>
          <p:grpSpPr bwMode="auto">
            <a:xfrm>
              <a:off x="3222625" y="2079625"/>
              <a:ext cx="1114425" cy="1466850"/>
              <a:chOff x="2710" y="1310"/>
              <a:chExt cx="702" cy="924"/>
            </a:xfrm>
          </p:grpSpPr>
          <p:pic>
            <p:nvPicPr>
              <p:cNvPr id="20539" name="Picture 4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0" y="1310"/>
                <a:ext cx="702" cy="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40" name="Rectangle 48"/>
              <p:cNvSpPr>
                <a:spLocks noChangeArrowheads="1"/>
              </p:cNvSpPr>
              <p:nvPr/>
            </p:nvSpPr>
            <p:spPr bwMode="auto">
              <a:xfrm>
                <a:off x="2710" y="2018"/>
                <a:ext cx="113" cy="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endParaRPr lang="ja-JP" alt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20483" name="グループ化 59"/>
          <p:cNvGrpSpPr>
            <a:grpSpLocks/>
          </p:cNvGrpSpPr>
          <p:nvPr/>
        </p:nvGrpSpPr>
        <p:grpSpPr bwMode="auto">
          <a:xfrm>
            <a:off x="2193925" y="3546475"/>
            <a:ext cx="5888038" cy="2903538"/>
            <a:chOff x="2193925" y="3546475"/>
            <a:chExt cx="5888038" cy="2903538"/>
          </a:xfrm>
        </p:grpSpPr>
        <p:sp>
          <p:nvSpPr>
            <p:cNvPr id="20503" name="Text Box 73"/>
            <p:cNvSpPr txBox="1">
              <a:spLocks noChangeArrowheads="1"/>
            </p:cNvSpPr>
            <p:nvPr/>
          </p:nvSpPr>
          <p:spPr bwMode="auto">
            <a:xfrm>
              <a:off x="3941763" y="6083300"/>
              <a:ext cx="1123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>
                  <a:solidFill>
                    <a:schemeClr val="bg1"/>
                  </a:solidFill>
                  <a:latin typeface="Calibri" pitchFamily="34" charset="0"/>
                </a:rPr>
                <a:t>Router</a:t>
              </a:r>
            </a:p>
          </p:txBody>
        </p:sp>
        <p:grpSp>
          <p:nvGrpSpPr>
            <p:cNvPr id="20504" name="グループ化 58"/>
            <p:cNvGrpSpPr>
              <a:grpSpLocks/>
            </p:cNvGrpSpPr>
            <p:nvPr/>
          </p:nvGrpSpPr>
          <p:grpSpPr bwMode="auto">
            <a:xfrm>
              <a:off x="2193925" y="3546475"/>
              <a:ext cx="5888038" cy="2582863"/>
              <a:chOff x="2193925" y="3546475"/>
              <a:chExt cx="5888038" cy="2582863"/>
            </a:xfrm>
          </p:grpSpPr>
          <p:sp>
            <p:nvSpPr>
              <p:cNvPr id="57" name="雲 56"/>
              <p:cNvSpPr/>
              <p:nvPr/>
            </p:nvSpPr>
            <p:spPr>
              <a:xfrm>
                <a:off x="5157788" y="5319713"/>
                <a:ext cx="1214437" cy="714375"/>
              </a:xfrm>
              <a:prstGeom prst="cloud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400" dirty="0">
                    <a:solidFill>
                      <a:schemeClr val="tx1"/>
                    </a:solidFill>
                  </a:rPr>
                  <a:t>Internet</a:t>
                </a:r>
                <a:endParaRPr lang="ja-JP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06" name="Rectangle 53"/>
              <p:cNvSpPr>
                <a:spLocks noChangeArrowheads="1"/>
              </p:cNvSpPr>
              <p:nvPr/>
            </p:nvSpPr>
            <p:spPr bwMode="auto">
              <a:xfrm>
                <a:off x="3733800" y="4733925"/>
                <a:ext cx="90488" cy="90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20507" name="Rectangle 54"/>
              <p:cNvSpPr>
                <a:spLocks noChangeArrowheads="1"/>
              </p:cNvSpPr>
              <p:nvPr/>
            </p:nvSpPr>
            <p:spPr bwMode="auto">
              <a:xfrm>
                <a:off x="3824288" y="4733925"/>
                <a:ext cx="134937" cy="90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20508" name="Rectangle 55"/>
              <p:cNvSpPr>
                <a:spLocks noChangeArrowheads="1"/>
              </p:cNvSpPr>
              <p:nvPr/>
            </p:nvSpPr>
            <p:spPr bwMode="auto">
              <a:xfrm>
                <a:off x="4211638" y="4733925"/>
                <a:ext cx="134937" cy="90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endParaRPr lang="ja-JP" altLang="en-US">
                  <a:latin typeface="Calibri" pitchFamily="34" charset="0"/>
                </a:endParaRPr>
              </a:p>
            </p:txBody>
          </p:sp>
          <p:cxnSp>
            <p:nvCxnSpPr>
              <p:cNvPr id="20509" name="AutoShape 56"/>
              <p:cNvCxnSpPr>
                <a:cxnSpLocks noChangeShapeType="1"/>
                <a:stCxn id="20508" idx="2"/>
              </p:cNvCxnSpPr>
              <p:nvPr/>
            </p:nvCxnSpPr>
            <p:spPr bwMode="auto">
              <a:xfrm>
                <a:off x="4279900" y="4824413"/>
                <a:ext cx="4763" cy="719137"/>
              </a:xfrm>
              <a:prstGeom prst="straightConnector1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10" name="AutoShape 57"/>
              <p:cNvCxnSpPr>
                <a:cxnSpLocks noChangeShapeType="1"/>
                <a:stCxn id="20507" idx="2"/>
              </p:cNvCxnSpPr>
              <p:nvPr/>
            </p:nvCxnSpPr>
            <p:spPr bwMode="auto">
              <a:xfrm rot="5400000">
                <a:off x="2793207" y="4225131"/>
                <a:ext cx="500062" cy="1698625"/>
              </a:xfrm>
              <a:prstGeom prst="bentConnector2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11" name="AutoShape 58"/>
              <p:cNvCxnSpPr>
                <a:cxnSpLocks noChangeShapeType="1"/>
                <a:stCxn id="20506" idx="0"/>
              </p:cNvCxnSpPr>
              <p:nvPr/>
            </p:nvCxnSpPr>
            <p:spPr bwMode="auto">
              <a:xfrm rot="-5400000">
                <a:off x="3186113" y="4140200"/>
                <a:ext cx="1187450" cy="0"/>
              </a:xfrm>
              <a:prstGeom prst="straightConnector1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512" name="Oval 66"/>
              <p:cNvSpPr>
                <a:spLocks noChangeArrowheads="1"/>
              </p:cNvSpPr>
              <p:nvPr/>
            </p:nvSpPr>
            <p:spPr bwMode="auto">
              <a:xfrm>
                <a:off x="5202238" y="5364163"/>
                <a:ext cx="1079500" cy="630237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endParaRPr lang="ja-JP" altLang="en-US">
                  <a:latin typeface="Calibri" pitchFamily="34" charset="0"/>
                </a:endParaRPr>
              </a:p>
            </p:txBody>
          </p:sp>
          <p:cxnSp>
            <p:nvCxnSpPr>
              <p:cNvPr id="20513" name="AutoShape 67"/>
              <p:cNvCxnSpPr>
                <a:cxnSpLocks noChangeShapeType="1"/>
                <a:endCxn id="20512" idx="2"/>
              </p:cNvCxnSpPr>
              <p:nvPr/>
            </p:nvCxnSpPr>
            <p:spPr bwMode="auto">
              <a:xfrm flipV="1">
                <a:off x="4625975" y="5680075"/>
                <a:ext cx="576263" cy="44450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14" name="AutoShape 68"/>
              <p:cNvCxnSpPr>
                <a:cxnSpLocks noChangeShapeType="1"/>
                <a:stCxn id="20512" idx="7"/>
              </p:cNvCxnSpPr>
              <p:nvPr/>
            </p:nvCxnSpPr>
            <p:spPr bwMode="auto">
              <a:xfrm flipV="1">
                <a:off x="6122988" y="4240213"/>
                <a:ext cx="835025" cy="121602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15" name="AutoShape 69"/>
              <p:cNvCxnSpPr>
                <a:cxnSpLocks noChangeShapeType="1"/>
                <a:stCxn id="20512" idx="6"/>
              </p:cNvCxnSpPr>
              <p:nvPr/>
            </p:nvCxnSpPr>
            <p:spPr bwMode="auto">
              <a:xfrm flipV="1">
                <a:off x="6281738" y="5635625"/>
                <a:ext cx="676275" cy="44450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516" name="Text Box 70"/>
              <p:cNvSpPr txBox="1">
                <a:spLocks noChangeArrowheads="1"/>
              </p:cNvSpPr>
              <p:nvPr/>
            </p:nvSpPr>
            <p:spPr bwMode="auto">
              <a:xfrm>
                <a:off x="6732588" y="5762625"/>
                <a:ext cx="11239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ja-JP">
                    <a:solidFill>
                      <a:schemeClr val="bg1"/>
                    </a:solidFill>
                    <a:latin typeface="Calibri" pitchFamily="34" charset="0"/>
                  </a:rPr>
                  <a:t>Router</a:t>
                </a:r>
              </a:p>
            </p:txBody>
          </p:sp>
          <p:sp>
            <p:nvSpPr>
              <p:cNvPr id="20517" name="Text Box 71"/>
              <p:cNvSpPr txBox="1">
                <a:spLocks noChangeArrowheads="1"/>
              </p:cNvSpPr>
              <p:nvPr/>
            </p:nvSpPr>
            <p:spPr bwMode="auto">
              <a:xfrm>
                <a:off x="3627438" y="4238625"/>
                <a:ext cx="11239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ja-JP">
                    <a:solidFill>
                      <a:schemeClr val="bg1"/>
                    </a:solidFill>
                    <a:latin typeface="Calibri" pitchFamily="34" charset="0"/>
                  </a:rPr>
                  <a:t>Hub</a:t>
                </a:r>
              </a:p>
            </p:txBody>
          </p:sp>
          <p:sp>
            <p:nvSpPr>
              <p:cNvPr id="20518" name="Text Box 72"/>
              <p:cNvSpPr txBox="1">
                <a:spLocks noChangeArrowheads="1"/>
              </p:cNvSpPr>
              <p:nvPr/>
            </p:nvSpPr>
            <p:spPr bwMode="auto">
              <a:xfrm>
                <a:off x="6732588" y="4373563"/>
                <a:ext cx="112395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ja-JP">
                    <a:solidFill>
                      <a:schemeClr val="bg1"/>
                    </a:solidFill>
                    <a:latin typeface="Calibri" pitchFamily="34" charset="0"/>
                  </a:rPr>
                  <a:t>Router</a:t>
                </a:r>
              </a:p>
            </p:txBody>
          </p:sp>
          <p:cxnSp>
            <p:nvCxnSpPr>
              <p:cNvPr id="20519" name="AutoShape 74"/>
              <p:cNvCxnSpPr>
                <a:cxnSpLocks noChangeShapeType="1"/>
              </p:cNvCxnSpPr>
              <p:nvPr/>
            </p:nvCxnSpPr>
            <p:spPr bwMode="auto">
              <a:xfrm flipV="1">
                <a:off x="7642225" y="4238625"/>
                <a:ext cx="439738" cy="1588"/>
              </a:xfrm>
              <a:prstGeom prst="straightConnector1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20" name="AutoShape 76"/>
              <p:cNvCxnSpPr>
                <a:cxnSpLocks noChangeShapeType="1"/>
              </p:cNvCxnSpPr>
              <p:nvPr/>
            </p:nvCxnSpPr>
            <p:spPr bwMode="auto">
              <a:xfrm>
                <a:off x="7642225" y="5635625"/>
                <a:ext cx="439738" cy="0"/>
              </a:xfrm>
              <a:prstGeom prst="straightConnector1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55" name="タイトル 1"/>
          <p:cNvSpPr txBox="1">
            <a:spLocks/>
          </p:cNvSpPr>
          <p:nvPr/>
        </p:nvSpPr>
        <p:spPr>
          <a:xfrm>
            <a:off x="214313" y="357188"/>
            <a:ext cx="5929312" cy="42862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2800" dirty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+mj-cs"/>
              </a:rPr>
              <a:t>JK IP adaptor</a:t>
            </a:r>
            <a:endParaRPr lang="ja-JP" altLang="en-US" sz="2800" dirty="0">
              <a:solidFill>
                <a:schemeClr val="bg1"/>
              </a:solidFill>
              <a:latin typeface="Calibri" pitchFamily="34" charset="0"/>
              <a:ea typeface="ＭＳ Ｐゴシック" charset="-128"/>
              <a:cs typeface="+mj-cs"/>
            </a:endParaRPr>
          </a:p>
        </p:txBody>
      </p:sp>
      <p:pic>
        <p:nvPicPr>
          <p:cNvPr id="20485" name="Picture 8" descr="C:\Documents and Settings\aiphone\Local Settings\Temporary Internet Files\Content.IE5\YXZUX7IO\MCj04315400000[1]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3786188"/>
            <a:ext cx="11271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C:\Documents and Settings\aiphone\Local Settings\Temporary Internet Files\Content.IE5\YXZUX7IO\MCj04315400000[1]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143500"/>
            <a:ext cx="112712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C:\Documents and Settings\aiphone\Local Settings\Temporary Internet Files\Content.IE5\YXZUX7IO\MCj04315400000[1]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86313"/>
            <a:ext cx="11271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フリーフォーム 63"/>
          <p:cNvSpPr/>
          <p:nvPr/>
        </p:nvSpPr>
        <p:spPr>
          <a:xfrm>
            <a:off x="2019300" y="3336925"/>
            <a:ext cx="485775" cy="395288"/>
          </a:xfrm>
          <a:custGeom>
            <a:avLst/>
            <a:gdLst>
              <a:gd name="connsiteX0" fmla="*/ 0 w 486889"/>
              <a:gd name="connsiteY0" fmla="*/ 0 h 415637"/>
              <a:gd name="connsiteX1" fmla="*/ 0 w 486889"/>
              <a:gd name="connsiteY1" fmla="*/ 415637 h 415637"/>
              <a:gd name="connsiteX2" fmla="*/ 486889 w 486889"/>
              <a:gd name="connsiteY2" fmla="*/ 415637 h 41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6889" h="415637">
                <a:moveTo>
                  <a:pt x="0" y="0"/>
                </a:moveTo>
                <a:lnTo>
                  <a:pt x="0" y="415637"/>
                </a:lnTo>
                <a:lnTo>
                  <a:pt x="486889" y="415637"/>
                </a:ln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5" name="フリーフォーム 64"/>
          <p:cNvSpPr/>
          <p:nvPr/>
        </p:nvSpPr>
        <p:spPr>
          <a:xfrm>
            <a:off x="3087688" y="3538538"/>
            <a:ext cx="379412" cy="190500"/>
          </a:xfrm>
          <a:custGeom>
            <a:avLst/>
            <a:gdLst>
              <a:gd name="connsiteX0" fmla="*/ 0 w 380011"/>
              <a:gd name="connsiteY0" fmla="*/ 190005 h 190005"/>
              <a:gd name="connsiteX1" fmla="*/ 380011 w 380011"/>
              <a:gd name="connsiteY1" fmla="*/ 190005 h 190005"/>
              <a:gd name="connsiteX2" fmla="*/ 380011 w 380011"/>
              <a:gd name="connsiteY2" fmla="*/ 0 h 19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011" h="190005">
                <a:moveTo>
                  <a:pt x="0" y="190005"/>
                </a:moveTo>
                <a:lnTo>
                  <a:pt x="380011" y="190005"/>
                </a:lnTo>
                <a:lnTo>
                  <a:pt x="380011" y="0"/>
                </a:ln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0490" name="Picture 6" descr="C:\Documents and Settings\aiphone\Local Settings\Temporary Internet Files\Content.IE5\63SINO41\MCj04315870000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786313"/>
            <a:ext cx="50006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7" descr="C:\Documents and Settings\aiphone\Local Settings\Temporary Internet Files\Content.IE5\Y8TZ61Z9\MCj04413320000[1]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4089400"/>
            <a:ext cx="69691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8" descr="C:\Documents and Settings\aiphone\Local Settings\Temporary Internet Files\Content.IE5\Y8TZ61Z9\MCj04290050000[1].wm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071938"/>
            <a:ext cx="5080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テキスト ボックス 52"/>
          <p:cNvSpPr txBox="1">
            <a:spLocks noChangeArrowheads="1"/>
          </p:cNvSpPr>
          <p:nvPr/>
        </p:nvSpPr>
        <p:spPr bwMode="auto">
          <a:xfrm>
            <a:off x="5143500" y="3702050"/>
            <a:ext cx="1643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ja-JP">
                <a:solidFill>
                  <a:schemeClr val="bg1"/>
                </a:solidFill>
                <a:latin typeface="Calibri" pitchFamily="34" charset="0"/>
              </a:rPr>
              <a:t>E-mail</a:t>
            </a:r>
            <a:endParaRPr lang="ja-JP" altLang="en-US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494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571750"/>
            <a:ext cx="3571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角丸四角形 59"/>
          <p:cNvSpPr/>
          <p:nvPr/>
        </p:nvSpPr>
        <p:spPr>
          <a:xfrm>
            <a:off x="4857750" y="3714750"/>
            <a:ext cx="1428750" cy="157162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0496" name="Picture 2" descr="C:\Documents and Settings\aiphone\Local Settings\Temporary Internet Files\Content.IE5\MY8KXDQO\MCj02235500000[1].wmf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572000"/>
            <a:ext cx="8572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3" descr="C:\Documents and Settings\aiphone\Local Settings\Temporary Internet Files\Content.IE5\S437G6K0\MCj04325670000[1]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5072063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3" descr="C:\Documents and Settings\aiphone\Local Settings\Temporary Internet Files\Content.IE5\S437G6K0\MCj04325670000[1]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929188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3" descr="C:\Documents and Settings\aiphone\Local Settings\Temporary Internet Files\Content.IE5\S437G6K0\MCj04325670000[1]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500438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0" name="テキスト ボックス 52"/>
          <p:cNvSpPr txBox="1">
            <a:spLocks noChangeArrowheads="1"/>
          </p:cNvSpPr>
          <p:nvPr/>
        </p:nvSpPr>
        <p:spPr bwMode="auto">
          <a:xfrm>
            <a:off x="3286125" y="1643063"/>
            <a:ext cx="827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ja-JP">
                <a:solidFill>
                  <a:schemeClr val="bg1"/>
                </a:solidFill>
                <a:latin typeface="Calibri" pitchFamily="34" charset="0"/>
              </a:rPr>
              <a:t>JKW-IP</a:t>
            </a:r>
          </a:p>
        </p:txBody>
      </p:sp>
      <p:sp>
        <p:nvSpPr>
          <p:cNvPr id="20501" name="テキスト ボックス 52"/>
          <p:cNvSpPr txBox="1">
            <a:spLocks noChangeArrowheads="1"/>
          </p:cNvSpPr>
          <p:nvPr/>
        </p:nvSpPr>
        <p:spPr bwMode="auto">
          <a:xfrm>
            <a:off x="1285875" y="1785938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ja-JP">
                <a:solidFill>
                  <a:schemeClr val="bg1"/>
                </a:solidFill>
                <a:latin typeface="Calibri" pitchFamily="34" charset="0"/>
              </a:rPr>
              <a:t>JK-1MED/JK-1MD</a:t>
            </a:r>
          </a:p>
        </p:txBody>
      </p:sp>
      <p:sp>
        <p:nvSpPr>
          <p:cNvPr id="20502" name="テキスト ボックス 52"/>
          <p:cNvSpPr txBox="1">
            <a:spLocks noChangeArrowheads="1"/>
          </p:cNvSpPr>
          <p:nvPr/>
        </p:nvSpPr>
        <p:spPr bwMode="auto">
          <a:xfrm>
            <a:off x="0" y="2143125"/>
            <a:ext cx="1538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ja-JP">
                <a:solidFill>
                  <a:schemeClr val="bg1"/>
                </a:solidFill>
                <a:latin typeface="Calibri" pitchFamily="34" charset="0"/>
              </a:rPr>
              <a:t>JK-DA/DV/DVF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直線コネクタ 103"/>
          <p:cNvCxnSpPr/>
          <p:nvPr/>
        </p:nvCxnSpPr>
        <p:spPr>
          <a:xfrm>
            <a:off x="1785938" y="6000750"/>
            <a:ext cx="1500187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1857375" y="4214813"/>
            <a:ext cx="4643438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角丸四角形 96"/>
          <p:cNvSpPr/>
          <p:nvPr/>
        </p:nvSpPr>
        <p:spPr>
          <a:xfrm>
            <a:off x="1000125" y="1857375"/>
            <a:ext cx="6858000" cy="12858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72" name="直線コネクタ 71"/>
          <p:cNvCxnSpPr/>
          <p:nvPr/>
        </p:nvCxnSpPr>
        <p:spPr>
          <a:xfrm>
            <a:off x="1785938" y="2713038"/>
            <a:ext cx="4500562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625" y="785813"/>
            <a:ext cx="7072313" cy="7858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da-DK" altLang="ja-JP" sz="2500" smtClean="0"/>
              <a:t>&lt;System layout (kapacitet) &gt;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da-DK" altLang="ja-JP" sz="2500" smtClean="0"/>
              <a:t>	Software for IP adapter medfølger for:</a:t>
            </a:r>
            <a:endParaRPr lang="ja-JP" altLang="en-US" sz="2500" smtClean="0"/>
          </a:p>
        </p:txBody>
      </p:sp>
      <p:sp>
        <p:nvSpPr>
          <p:cNvPr id="22534" name="テキスト ボックス 7"/>
          <p:cNvSpPr txBox="1">
            <a:spLocks noChangeArrowheads="1"/>
          </p:cNvSpPr>
          <p:nvPr/>
        </p:nvSpPr>
        <p:spPr bwMode="auto">
          <a:xfrm>
            <a:off x="1071563" y="1857375"/>
            <a:ext cx="1382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da-DK" altLang="ja-JP" b="1">
                <a:solidFill>
                  <a:schemeClr val="bg1"/>
                </a:solidFill>
                <a:latin typeface="Calibri" pitchFamily="34" charset="0"/>
              </a:rPr>
              <a:t>Basis system</a:t>
            </a:r>
          </a:p>
        </p:txBody>
      </p:sp>
      <p:sp>
        <p:nvSpPr>
          <p:cNvPr id="62" name="タイトル 1"/>
          <p:cNvSpPr txBox="1">
            <a:spLocks/>
          </p:cNvSpPr>
          <p:nvPr/>
        </p:nvSpPr>
        <p:spPr>
          <a:xfrm>
            <a:off x="214313" y="357188"/>
            <a:ext cx="5929312" cy="42862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2800" dirty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+mj-cs"/>
              </a:rPr>
              <a:t>JK IP adaptor</a:t>
            </a:r>
            <a:endParaRPr lang="ja-JP" altLang="en-US" sz="2800" dirty="0">
              <a:solidFill>
                <a:schemeClr val="bg1"/>
              </a:solidFill>
              <a:latin typeface="Calibri" pitchFamily="34" charset="0"/>
              <a:ea typeface="ＭＳ Ｐゴシック" charset="-128"/>
              <a:cs typeface="+mj-cs"/>
            </a:endParaRPr>
          </a:p>
        </p:txBody>
      </p:sp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355850"/>
            <a:ext cx="3571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070100"/>
            <a:ext cx="71437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8" descr="C:\Documents and Settings\aiphone\Local Settings\Temporary Internet Files\Content.IE5\YXZUX7IO\MCj04315400000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141538"/>
            <a:ext cx="928687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870325"/>
            <a:ext cx="3571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643313"/>
            <a:ext cx="71437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8" descr="C:\Documents and Settings\aiphone\Local Settings\Temporary Internet Files\Content.IE5\YXZUX7IO\MCj04315400000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713163"/>
            <a:ext cx="928687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テキスト ボックス 82"/>
          <p:cNvSpPr txBox="1">
            <a:spLocks noChangeArrowheads="1"/>
          </p:cNvSpPr>
          <p:nvPr/>
        </p:nvSpPr>
        <p:spPr bwMode="auto">
          <a:xfrm>
            <a:off x="1357313" y="4643438"/>
            <a:ext cx="554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・・・・・</a:t>
            </a:r>
          </a:p>
        </p:txBody>
      </p:sp>
      <p:sp>
        <p:nvSpPr>
          <p:cNvPr id="22543" name="テキスト ボックス 83"/>
          <p:cNvSpPr txBox="1">
            <a:spLocks noChangeArrowheads="1"/>
          </p:cNvSpPr>
          <p:nvPr/>
        </p:nvSpPr>
        <p:spPr bwMode="auto">
          <a:xfrm>
            <a:off x="6572250" y="4714875"/>
            <a:ext cx="5540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・・</a:t>
            </a:r>
          </a:p>
        </p:txBody>
      </p:sp>
      <p:sp>
        <p:nvSpPr>
          <p:cNvPr id="22544" name="テキスト ボックス 84"/>
          <p:cNvSpPr txBox="1">
            <a:spLocks noChangeArrowheads="1"/>
          </p:cNvSpPr>
          <p:nvPr/>
        </p:nvSpPr>
        <p:spPr bwMode="auto">
          <a:xfrm>
            <a:off x="2286000" y="4643438"/>
            <a:ext cx="5540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・・・・・</a:t>
            </a:r>
          </a:p>
        </p:txBody>
      </p:sp>
      <p:pic>
        <p:nvPicPr>
          <p:cNvPr id="2254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5643563"/>
            <a:ext cx="35718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5429250"/>
            <a:ext cx="71437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直線コネクタ 92"/>
          <p:cNvCxnSpPr/>
          <p:nvPr/>
        </p:nvCxnSpPr>
        <p:spPr>
          <a:xfrm flipV="1">
            <a:off x="4286250" y="5572125"/>
            <a:ext cx="2071688" cy="428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8" name="Picture 8" descr="C:\Documents and Settings\aiphone\Local Settings\Temporary Internet Files\Content.IE5\YXZUX7IO\MCj04315400000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5072063"/>
            <a:ext cx="928687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テキスト ボックス 7"/>
          <p:cNvSpPr txBox="1">
            <a:spLocks noChangeArrowheads="1"/>
          </p:cNvSpPr>
          <p:nvPr/>
        </p:nvSpPr>
        <p:spPr bwMode="auto">
          <a:xfrm>
            <a:off x="7500938" y="3857625"/>
            <a:ext cx="1143000" cy="666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a-DK" altLang="ja-JP">
                <a:solidFill>
                  <a:srgbClr val="FF0000"/>
                </a:solidFill>
                <a:cs typeface="ＭＳ Ｐゴシック"/>
              </a:rPr>
              <a:t>Max. 10 x</a:t>
            </a:r>
            <a:r>
              <a:rPr lang="ja-JP" altLang="da-DK">
                <a:solidFill>
                  <a:srgbClr val="FF0000"/>
                </a:solidFill>
                <a:cs typeface="ＭＳ Ｐゴシック"/>
              </a:rPr>
              <a:t> </a:t>
            </a:r>
            <a:r>
              <a:rPr lang="da-DK" altLang="ja-JP">
                <a:solidFill>
                  <a:srgbClr val="FF0000"/>
                </a:solidFill>
                <a:cs typeface="ＭＳ Ｐゴシック"/>
              </a:rPr>
              <a:t>Pc’er</a:t>
            </a:r>
            <a:endParaRPr lang="ja-JP" altLang="da-DK">
              <a:solidFill>
                <a:srgbClr val="FF0000"/>
              </a:solidFill>
              <a:cs typeface="ＭＳ Ｐゴシック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4286250" y="4214813"/>
            <a:ext cx="2071688" cy="13573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rot="5400000" flipH="1" flipV="1">
            <a:off x="3643312" y="3357563"/>
            <a:ext cx="3286125" cy="20002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V="1">
            <a:off x="4286250" y="4214813"/>
            <a:ext cx="2214563" cy="1785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rot="16200000" flipH="1">
            <a:off x="3893344" y="3107531"/>
            <a:ext cx="2857500" cy="20716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4286250" y="2714625"/>
            <a:ext cx="2214563" cy="15001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V="1">
            <a:off x="4286250" y="2714625"/>
            <a:ext cx="2000250" cy="15001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6" name="テキスト ボックス 52"/>
          <p:cNvSpPr txBox="1">
            <a:spLocks noChangeArrowheads="1"/>
          </p:cNvSpPr>
          <p:nvPr/>
        </p:nvSpPr>
        <p:spPr bwMode="auto">
          <a:xfrm>
            <a:off x="3429000" y="4714875"/>
            <a:ext cx="55403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・・・・・</a:t>
            </a:r>
          </a:p>
        </p:txBody>
      </p:sp>
      <p:sp>
        <p:nvSpPr>
          <p:cNvPr id="22557" name="テキスト ボックス 53"/>
          <p:cNvSpPr txBox="1">
            <a:spLocks noChangeArrowheads="1"/>
          </p:cNvSpPr>
          <p:nvPr/>
        </p:nvSpPr>
        <p:spPr bwMode="auto">
          <a:xfrm>
            <a:off x="1357313" y="3071813"/>
            <a:ext cx="554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・・・・・</a:t>
            </a:r>
          </a:p>
        </p:txBody>
      </p:sp>
      <p:sp>
        <p:nvSpPr>
          <p:cNvPr id="22558" name="テキスト ボックス 54"/>
          <p:cNvSpPr txBox="1">
            <a:spLocks noChangeArrowheads="1"/>
          </p:cNvSpPr>
          <p:nvPr/>
        </p:nvSpPr>
        <p:spPr bwMode="auto">
          <a:xfrm>
            <a:off x="6572250" y="3143250"/>
            <a:ext cx="5540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・・・</a:t>
            </a:r>
          </a:p>
        </p:txBody>
      </p:sp>
      <p:sp>
        <p:nvSpPr>
          <p:cNvPr id="22559" name="テキスト ボックス 55"/>
          <p:cNvSpPr txBox="1">
            <a:spLocks noChangeArrowheads="1"/>
          </p:cNvSpPr>
          <p:nvPr/>
        </p:nvSpPr>
        <p:spPr bwMode="auto">
          <a:xfrm>
            <a:off x="2286000" y="3071813"/>
            <a:ext cx="5540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・・・・</a:t>
            </a:r>
          </a:p>
        </p:txBody>
      </p:sp>
      <p:sp>
        <p:nvSpPr>
          <p:cNvPr id="22560" name="テキスト ボックス 56"/>
          <p:cNvSpPr txBox="1">
            <a:spLocks noChangeArrowheads="1"/>
          </p:cNvSpPr>
          <p:nvPr/>
        </p:nvSpPr>
        <p:spPr bwMode="auto">
          <a:xfrm>
            <a:off x="3429000" y="3143250"/>
            <a:ext cx="55403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・・・・・</a:t>
            </a:r>
          </a:p>
        </p:txBody>
      </p:sp>
      <p:sp>
        <p:nvSpPr>
          <p:cNvPr id="58" name="テキスト ボックス 7"/>
          <p:cNvSpPr txBox="1">
            <a:spLocks noChangeArrowheads="1"/>
          </p:cNvSpPr>
          <p:nvPr/>
        </p:nvSpPr>
        <p:spPr bwMode="auto">
          <a:xfrm>
            <a:off x="71438" y="3786188"/>
            <a:ext cx="1143000" cy="646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FF0000"/>
                </a:solidFill>
              </a:rPr>
              <a:t>Max. 20 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x JK </a:t>
            </a:r>
            <a:r>
              <a:rPr lang="en-US" altLang="ja-JP" dirty="0">
                <a:solidFill>
                  <a:srgbClr val="FF0000"/>
                </a:solidFill>
              </a:rPr>
              <a:t>system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96" name="テキスト ボックス 7"/>
          <p:cNvSpPr txBox="1">
            <a:spLocks noChangeArrowheads="1"/>
          </p:cNvSpPr>
          <p:nvPr/>
        </p:nvSpPr>
        <p:spPr bwMode="auto">
          <a:xfrm>
            <a:off x="4572000" y="3854450"/>
            <a:ext cx="1285875" cy="666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a-DK" altLang="ja-JP" dirty="0">
                <a:solidFill>
                  <a:srgbClr val="FF0000"/>
                </a:solidFill>
                <a:cs typeface="ＭＳ Ｐゴシック"/>
              </a:rPr>
              <a:t>Max. 20 </a:t>
            </a:r>
            <a:r>
              <a:rPr lang="ja-JP" altLang="da-DK" dirty="0">
                <a:solidFill>
                  <a:srgbClr val="FF0000"/>
                </a:solidFill>
                <a:cs typeface="ＭＳ Ｐゴシック"/>
              </a:rPr>
              <a:t> </a:t>
            </a:r>
            <a:r>
              <a:rPr lang="da-DK" altLang="ja-JP" dirty="0">
                <a:solidFill>
                  <a:srgbClr val="FF0000"/>
                </a:solidFill>
                <a:cs typeface="ＭＳ Ｐゴシック"/>
              </a:rPr>
              <a:t>x IP </a:t>
            </a:r>
            <a:r>
              <a:rPr lang="da-DK" altLang="ja-JP" dirty="0">
                <a:solidFill>
                  <a:srgbClr val="FF0000"/>
                </a:solidFill>
                <a:cs typeface="ＭＳ Ｐゴシック"/>
              </a:rPr>
              <a:t>adaptere</a:t>
            </a:r>
            <a:endParaRPr lang="ja-JP" altLang="da-DK" dirty="0">
              <a:solidFill>
                <a:srgbClr val="FF0000"/>
              </a:solidFill>
              <a:cs typeface="ＭＳ Ｐゴシック"/>
            </a:endParaRPr>
          </a:p>
        </p:txBody>
      </p:sp>
      <p:pic>
        <p:nvPicPr>
          <p:cNvPr id="22563" name="Picture 2"/>
          <p:cNvPicPr preferRelativeResize="0"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286000"/>
            <a:ext cx="12255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4" name="Picture 2"/>
          <p:cNvPicPr preferRelativeResize="0"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929063"/>
            <a:ext cx="12255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5" name="Picture 2"/>
          <p:cNvPicPr preferRelativeResize="0"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5572125"/>
            <a:ext cx="12255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グループ化 10"/>
          <p:cNvGrpSpPr>
            <a:grpSpLocks/>
          </p:cNvGrpSpPr>
          <p:nvPr/>
        </p:nvGrpSpPr>
        <p:grpSpPr bwMode="auto">
          <a:xfrm>
            <a:off x="4000500" y="3643313"/>
            <a:ext cx="3786188" cy="2857500"/>
            <a:chOff x="571472" y="1714488"/>
            <a:chExt cx="4814887" cy="3430588"/>
          </a:xfrm>
        </p:grpSpPr>
        <p:pic>
          <p:nvPicPr>
            <p:cNvPr id="24582" name="Picture 11" descr="全体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72" y="1714488"/>
              <a:ext cx="4814887" cy="343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48" y="2143116"/>
              <a:ext cx="1571636" cy="1162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78" name="コンテンツ プレースホルダ 2"/>
          <p:cNvSpPr>
            <a:spLocks/>
          </p:cNvSpPr>
          <p:nvPr/>
        </p:nvSpPr>
        <p:spPr bwMode="auto">
          <a:xfrm>
            <a:off x="1571625" y="1643063"/>
            <a:ext cx="728662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da-DK" altLang="ja-JP" sz="2000">
                <a:solidFill>
                  <a:srgbClr val="FFFF99"/>
                </a:solidFill>
                <a:latin typeface="Calibri" pitchFamily="34" charset="0"/>
              </a:rPr>
              <a:t>Optager billede eller </a:t>
            </a:r>
            <a:r>
              <a:rPr lang="da-DK" altLang="ja-JP" sz="2000" b="1">
                <a:solidFill>
                  <a:srgbClr val="FFFF99"/>
                </a:solidFill>
                <a:latin typeface="Calibri" pitchFamily="34" charset="0"/>
              </a:rPr>
              <a:t>film af gæsten 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da-DK" altLang="ja-JP" sz="2000" b="1">
                <a:solidFill>
                  <a:srgbClr val="FFFF99"/>
                </a:solidFill>
                <a:latin typeface="Calibri" pitchFamily="34" charset="0"/>
              </a:rPr>
              <a:t>optager også tale mellem gæst og reception</a:t>
            </a:r>
          </a:p>
          <a:p>
            <a:pPr lvl="1">
              <a:spcBef>
                <a:spcPct val="20000"/>
              </a:spcBef>
            </a:pPr>
            <a:r>
              <a:rPr lang="da-DK" altLang="ja-JP" sz="2000" b="1">
                <a:solidFill>
                  <a:srgbClr val="FFFF99"/>
                </a:solidFill>
                <a:latin typeface="Calibri" pitchFamily="34" charset="0"/>
              </a:rPr>
              <a:t>     *Også muligt med system JK-1MD uden billed optager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da-DK" altLang="ja-JP" sz="2000">
                <a:solidFill>
                  <a:srgbClr val="FFFF99"/>
                </a:solidFill>
                <a:latin typeface="Calibri" pitchFamily="34" charset="0"/>
              </a:rPr>
              <a:t>Max. optage kapacitet </a:t>
            </a:r>
            <a:r>
              <a:rPr lang="da-DK" altLang="ja-JP" sz="2000" b="1">
                <a:solidFill>
                  <a:srgbClr val="FFFF99"/>
                </a:solidFill>
                <a:latin typeface="Calibri" pitchFamily="34" charset="0"/>
              </a:rPr>
              <a:t>10 GB</a:t>
            </a:r>
            <a:r>
              <a:rPr lang="da-DK" altLang="ja-JP" sz="2000">
                <a:solidFill>
                  <a:srgbClr val="FFFF99"/>
                </a:solidFill>
                <a:latin typeface="Calibri" pitchFamily="34" charset="0"/>
              </a:rPr>
              <a:t> i Pc log for optagelser </a:t>
            </a:r>
          </a:p>
          <a:p>
            <a:pPr lvl="1">
              <a:spcBef>
                <a:spcPct val="20000"/>
              </a:spcBef>
            </a:pPr>
            <a:endParaRPr lang="da-DK" altLang="ja-JP" sz="2000">
              <a:solidFill>
                <a:srgbClr val="FFFF99"/>
              </a:solidFill>
              <a:latin typeface="Calibri" pitchFamily="34" charset="0"/>
            </a:endParaRPr>
          </a:p>
        </p:txBody>
      </p:sp>
      <p:sp>
        <p:nvSpPr>
          <p:cNvPr id="24579" name="タイトル 1"/>
          <p:cNvSpPr txBox="1">
            <a:spLocks/>
          </p:cNvSpPr>
          <p:nvPr/>
        </p:nvSpPr>
        <p:spPr bwMode="auto">
          <a:xfrm>
            <a:off x="214313" y="357188"/>
            <a:ext cx="5929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da-DK" altLang="ja-JP" sz="2800">
                <a:solidFill>
                  <a:schemeClr val="bg1"/>
                </a:solidFill>
                <a:latin typeface="Calibri" pitchFamily="34" charset="0"/>
              </a:rPr>
              <a:t>JK IP adapter</a:t>
            </a:r>
            <a:endParaRPr lang="ja-JP" altLang="da-DK" sz="2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80" name="テキスト ボックス 28"/>
          <p:cNvSpPr txBox="1">
            <a:spLocks noChangeArrowheads="1"/>
          </p:cNvSpPr>
          <p:nvPr/>
        </p:nvSpPr>
        <p:spPr bwMode="auto">
          <a:xfrm>
            <a:off x="142875" y="857250"/>
            <a:ext cx="8715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da-DK" altLang="ja-JP" sz="2400">
                <a:solidFill>
                  <a:schemeClr val="bg1"/>
                </a:solidFill>
                <a:latin typeface="Calibri" pitchFamily="34" charset="0"/>
              </a:rPr>
              <a:t>JK IP adapter fordel</a:t>
            </a:r>
            <a:r>
              <a:rPr lang="ja-JP" altLang="da-DK" sz="2400">
                <a:solidFill>
                  <a:schemeClr val="bg1"/>
                </a:solidFill>
                <a:latin typeface="Calibri" pitchFamily="34" charset="0"/>
              </a:rPr>
              <a:t>： </a:t>
            </a:r>
            <a:r>
              <a:rPr lang="da-DK" altLang="ja-JP" sz="2400">
                <a:solidFill>
                  <a:schemeClr val="bg1"/>
                </a:solidFill>
                <a:latin typeface="Calibri" pitchFamily="34" charset="0"/>
              </a:rPr>
              <a:t>Unik faciliteter som på en Hovedstation</a:t>
            </a:r>
          </a:p>
          <a:p>
            <a:r>
              <a:rPr lang="da-DK" altLang="ja-JP" sz="2400">
                <a:solidFill>
                  <a:schemeClr val="bg1"/>
                </a:solidFill>
                <a:latin typeface="Calibri" pitchFamily="34" charset="0"/>
              </a:rPr>
              <a:t>     &lt;Sikkerhed&gt;</a:t>
            </a:r>
            <a:endParaRPr lang="ja-JP" altLang="da-DK" sz="2400" u="sng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4581" name="Picture 12" descr="C:\Documents and Settings\aiphone\Local Settings\Temporary Internet Files\Content.IE5\YXZUX7IO\MPj04009840000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85938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コンテンツ プレースホルダ 2"/>
          <p:cNvSpPr>
            <a:spLocks/>
          </p:cNvSpPr>
          <p:nvPr/>
        </p:nvSpPr>
        <p:spPr bwMode="auto">
          <a:xfrm>
            <a:off x="142875" y="1785938"/>
            <a:ext cx="85725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da-DK" altLang="ja-JP" sz="2400">
                <a:solidFill>
                  <a:schemeClr val="bg1"/>
                </a:solidFill>
                <a:latin typeface="Calibri" pitchFamily="34" charset="0"/>
              </a:rPr>
              <a:t>Modtager alarmer fra 4 sensor inputs (N/O, N/C)</a:t>
            </a:r>
          </a:p>
          <a:p>
            <a:pPr lvl="1">
              <a:spcBef>
                <a:spcPct val="20000"/>
              </a:spcBef>
            </a:pPr>
            <a:r>
              <a:rPr lang="da-DK" altLang="ja-JP" sz="2400">
                <a:solidFill>
                  <a:schemeClr val="bg1"/>
                </a:solidFill>
                <a:latin typeface="Calibri" pitchFamily="34" charset="0"/>
              </a:rPr>
              <a:t>    Alarm med lyd og ikon på Pc’er</a:t>
            </a:r>
          </a:p>
          <a:p>
            <a:pPr lvl="1">
              <a:spcBef>
                <a:spcPct val="20000"/>
              </a:spcBef>
            </a:pPr>
            <a:r>
              <a:rPr lang="da-DK" altLang="ja-JP" sz="2400">
                <a:solidFill>
                  <a:schemeClr val="bg1"/>
                </a:solidFill>
                <a:latin typeface="Calibri" pitchFamily="34" charset="0"/>
              </a:rPr>
              <a:t>    Sender e-mail hvis ønsket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da-DK" altLang="ja-JP" sz="2400">
                <a:solidFill>
                  <a:schemeClr val="bg1"/>
                </a:solidFill>
                <a:latin typeface="Calibri" pitchFamily="34" charset="0"/>
              </a:rPr>
              <a:t>Aktiverer udgang fra Pc’er (N/O)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endParaRPr lang="da-DK" altLang="ja-JP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" name="タイトル 1"/>
          <p:cNvSpPr txBox="1">
            <a:spLocks/>
          </p:cNvSpPr>
          <p:nvPr/>
        </p:nvSpPr>
        <p:spPr>
          <a:xfrm>
            <a:off x="214313" y="357188"/>
            <a:ext cx="5929312" cy="42862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2800" dirty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+mj-cs"/>
              </a:rPr>
              <a:t>JK IP adaptor</a:t>
            </a:r>
            <a:endParaRPr lang="ja-JP" altLang="en-US" sz="2800" dirty="0">
              <a:solidFill>
                <a:schemeClr val="bg1"/>
              </a:solidFill>
              <a:latin typeface="Calibri" pitchFamily="34" charset="0"/>
              <a:ea typeface="ＭＳ Ｐゴシック" charset="-128"/>
              <a:cs typeface="+mj-cs"/>
            </a:endParaRPr>
          </a:p>
        </p:txBody>
      </p:sp>
      <p:sp>
        <p:nvSpPr>
          <p:cNvPr id="26627" name="テキスト ボックス 8"/>
          <p:cNvSpPr txBox="1">
            <a:spLocks noChangeArrowheads="1"/>
          </p:cNvSpPr>
          <p:nvPr/>
        </p:nvSpPr>
        <p:spPr bwMode="auto">
          <a:xfrm>
            <a:off x="142875" y="857250"/>
            <a:ext cx="8715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da-DK" altLang="ja-JP" sz="2400">
                <a:solidFill>
                  <a:schemeClr val="bg1"/>
                </a:solidFill>
                <a:latin typeface="Calibri" pitchFamily="34" charset="0"/>
              </a:rPr>
              <a:t>JK IP adapter fordel</a:t>
            </a:r>
            <a:r>
              <a:rPr lang="ja-JP" altLang="da-DK" sz="2400">
                <a:solidFill>
                  <a:schemeClr val="bg1"/>
                </a:solidFill>
                <a:latin typeface="Calibri" pitchFamily="34" charset="0"/>
              </a:rPr>
              <a:t>： </a:t>
            </a:r>
            <a:r>
              <a:rPr lang="da-DK" altLang="ja-JP" sz="2400">
                <a:solidFill>
                  <a:schemeClr val="bg1"/>
                </a:solidFill>
                <a:latin typeface="Calibri" pitchFamily="34" charset="0"/>
              </a:rPr>
              <a:t>Unik funktion som på en Hovedstation</a:t>
            </a:r>
          </a:p>
          <a:p>
            <a:r>
              <a:rPr lang="da-DK" altLang="ja-JP" sz="2400">
                <a:solidFill>
                  <a:schemeClr val="bg1"/>
                </a:solidFill>
                <a:latin typeface="Calibri" pitchFamily="34" charset="0"/>
              </a:rPr>
              <a:t>     &lt;Integration&gt;</a:t>
            </a:r>
            <a:endParaRPr lang="ja-JP" altLang="da-DK" sz="2400" u="sng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6628" name="Picture 4" descr="C:\Documents and Settings\aiphone\Local Settings\Temporary Internet Files\Content.IE5\A881T1WC\MPj04068100000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643313"/>
            <a:ext cx="3963988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962400"/>
            <a:ext cx="11144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フリーフォーム 12"/>
          <p:cNvSpPr/>
          <p:nvPr/>
        </p:nvSpPr>
        <p:spPr>
          <a:xfrm>
            <a:off x="5854700" y="3643313"/>
            <a:ext cx="1074738" cy="571500"/>
          </a:xfrm>
          <a:custGeom>
            <a:avLst/>
            <a:gdLst>
              <a:gd name="connsiteX0" fmla="*/ 0 w 1104405"/>
              <a:gd name="connsiteY0" fmla="*/ 296884 h 296884"/>
              <a:gd name="connsiteX1" fmla="*/ 676894 w 1104405"/>
              <a:gd name="connsiteY1" fmla="*/ 296884 h 296884"/>
              <a:gd name="connsiteX2" fmla="*/ 676894 w 1104405"/>
              <a:gd name="connsiteY2" fmla="*/ 0 h 296884"/>
              <a:gd name="connsiteX3" fmla="*/ 1104405 w 1104405"/>
              <a:gd name="connsiteY3" fmla="*/ 0 h 29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405" h="296884">
                <a:moveTo>
                  <a:pt x="0" y="296884"/>
                </a:moveTo>
                <a:lnTo>
                  <a:pt x="676894" y="296884"/>
                </a:lnTo>
                <a:lnTo>
                  <a:pt x="676894" y="0"/>
                </a:lnTo>
                <a:lnTo>
                  <a:pt x="1104405" y="0"/>
                </a:lnTo>
              </a:path>
            </a:pathLst>
          </a:custGeom>
          <a:ln w="1905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5857875" y="4071938"/>
            <a:ext cx="1104900" cy="296862"/>
          </a:xfrm>
          <a:custGeom>
            <a:avLst/>
            <a:gdLst>
              <a:gd name="connsiteX0" fmla="*/ 0 w 1104405"/>
              <a:gd name="connsiteY0" fmla="*/ 296884 h 296884"/>
              <a:gd name="connsiteX1" fmla="*/ 676894 w 1104405"/>
              <a:gd name="connsiteY1" fmla="*/ 296884 h 296884"/>
              <a:gd name="connsiteX2" fmla="*/ 676894 w 1104405"/>
              <a:gd name="connsiteY2" fmla="*/ 0 h 296884"/>
              <a:gd name="connsiteX3" fmla="*/ 1104405 w 1104405"/>
              <a:gd name="connsiteY3" fmla="*/ 0 h 29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405" h="296884">
                <a:moveTo>
                  <a:pt x="0" y="296884"/>
                </a:moveTo>
                <a:lnTo>
                  <a:pt x="676894" y="296884"/>
                </a:lnTo>
                <a:lnTo>
                  <a:pt x="676894" y="0"/>
                </a:lnTo>
                <a:lnTo>
                  <a:pt x="1104405" y="0"/>
                </a:lnTo>
              </a:path>
            </a:pathLst>
          </a:custGeom>
          <a:ln w="1905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875463" y="3429000"/>
            <a:ext cx="482600" cy="35718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 err="1"/>
              <a:t>Indg</a:t>
            </a:r>
            <a:r>
              <a:rPr lang="en-US" altLang="ja-JP" sz="1200" dirty="0"/>
              <a:t>.</a:t>
            </a:r>
            <a:endParaRPr lang="ja-JP" altLang="en-US" sz="1200" dirty="0"/>
          </a:p>
        </p:txBody>
      </p:sp>
      <p:sp>
        <p:nvSpPr>
          <p:cNvPr id="17" name="正方形/長方形 16"/>
          <p:cNvSpPr/>
          <p:nvPr/>
        </p:nvSpPr>
        <p:spPr>
          <a:xfrm>
            <a:off x="6875463" y="3857625"/>
            <a:ext cx="482600" cy="35718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 err="1"/>
              <a:t>Indg</a:t>
            </a:r>
            <a:r>
              <a:rPr lang="en-US" altLang="ja-JP" sz="1200" dirty="0"/>
              <a:t>.</a:t>
            </a:r>
            <a:endParaRPr lang="ja-JP" altLang="en-US" sz="1200" dirty="0"/>
          </a:p>
        </p:txBody>
      </p:sp>
      <p:sp>
        <p:nvSpPr>
          <p:cNvPr id="18" name="正方形/長方形 17"/>
          <p:cNvSpPr/>
          <p:nvPr/>
        </p:nvSpPr>
        <p:spPr>
          <a:xfrm>
            <a:off x="6875463" y="4286250"/>
            <a:ext cx="482600" cy="35718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 err="1"/>
              <a:t>Indg</a:t>
            </a:r>
            <a:r>
              <a:rPr lang="en-US" altLang="ja-JP" sz="1200" dirty="0"/>
              <a:t>.</a:t>
            </a:r>
            <a:endParaRPr lang="ja-JP" altLang="en-US" sz="1200" dirty="0"/>
          </a:p>
        </p:txBody>
      </p:sp>
      <p:sp>
        <p:nvSpPr>
          <p:cNvPr id="19" name="正方形/長方形 18"/>
          <p:cNvSpPr/>
          <p:nvPr/>
        </p:nvSpPr>
        <p:spPr>
          <a:xfrm>
            <a:off x="6875463" y="4714875"/>
            <a:ext cx="482600" cy="35718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 err="1"/>
              <a:t>Indg</a:t>
            </a:r>
            <a:r>
              <a:rPr lang="en-US" altLang="ja-JP" sz="1200" dirty="0"/>
              <a:t>.</a:t>
            </a:r>
            <a:endParaRPr lang="ja-JP" altLang="en-US" sz="1200" dirty="0"/>
          </a:p>
        </p:txBody>
      </p:sp>
      <p:sp>
        <p:nvSpPr>
          <p:cNvPr id="20" name="フリーフォーム 19"/>
          <p:cNvSpPr/>
          <p:nvPr/>
        </p:nvSpPr>
        <p:spPr>
          <a:xfrm flipV="1">
            <a:off x="5857875" y="4500563"/>
            <a:ext cx="1104900" cy="71437"/>
          </a:xfrm>
          <a:custGeom>
            <a:avLst/>
            <a:gdLst>
              <a:gd name="connsiteX0" fmla="*/ 0 w 1104405"/>
              <a:gd name="connsiteY0" fmla="*/ 296884 h 296884"/>
              <a:gd name="connsiteX1" fmla="*/ 676894 w 1104405"/>
              <a:gd name="connsiteY1" fmla="*/ 296884 h 296884"/>
              <a:gd name="connsiteX2" fmla="*/ 676894 w 1104405"/>
              <a:gd name="connsiteY2" fmla="*/ 0 h 296884"/>
              <a:gd name="connsiteX3" fmla="*/ 1104405 w 1104405"/>
              <a:gd name="connsiteY3" fmla="*/ 0 h 29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405" h="296884">
                <a:moveTo>
                  <a:pt x="0" y="296884"/>
                </a:moveTo>
                <a:lnTo>
                  <a:pt x="676894" y="296884"/>
                </a:lnTo>
                <a:lnTo>
                  <a:pt x="676894" y="0"/>
                </a:lnTo>
                <a:lnTo>
                  <a:pt x="1104405" y="0"/>
                </a:lnTo>
              </a:path>
            </a:pathLst>
          </a:custGeom>
          <a:ln w="1905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1" name="フリーフォーム 20"/>
          <p:cNvSpPr/>
          <p:nvPr/>
        </p:nvSpPr>
        <p:spPr>
          <a:xfrm flipV="1">
            <a:off x="5857875" y="4643438"/>
            <a:ext cx="1104900" cy="214312"/>
          </a:xfrm>
          <a:custGeom>
            <a:avLst/>
            <a:gdLst>
              <a:gd name="connsiteX0" fmla="*/ 0 w 1104405"/>
              <a:gd name="connsiteY0" fmla="*/ 296884 h 296884"/>
              <a:gd name="connsiteX1" fmla="*/ 676894 w 1104405"/>
              <a:gd name="connsiteY1" fmla="*/ 296884 h 296884"/>
              <a:gd name="connsiteX2" fmla="*/ 676894 w 1104405"/>
              <a:gd name="connsiteY2" fmla="*/ 0 h 296884"/>
              <a:gd name="connsiteX3" fmla="*/ 1104405 w 1104405"/>
              <a:gd name="connsiteY3" fmla="*/ 0 h 29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405" h="296884">
                <a:moveTo>
                  <a:pt x="0" y="296884"/>
                </a:moveTo>
                <a:lnTo>
                  <a:pt x="676894" y="296884"/>
                </a:lnTo>
                <a:lnTo>
                  <a:pt x="676894" y="0"/>
                </a:lnTo>
                <a:lnTo>
                  <a:pt x="1104405" y="0"/>
                </a:lnTo>
              </a:path>
            </a:pathLst>
          </a:custGeom>
          <a:ln w="1905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" name="フリーフォーム 21"/>
          <p:cNvSpPr/>
          <p:nvPr/>
        </p:nvSpPr>
        <p:spPr>
          <a:xfrm rot="10800000" flipV="1">
            <a:off x="5857875" y="5214938"/>
            <a:ext cx="1104900" cy="214312"/>
          </a:xfrm>
          <a:custGeom>
            <a:avLst/>
            <a:gdLst>
              <a:gd name="connsiteX0" fmla="*/ 0 w 1104405"/>
              <a:gd name="connsiteY0" fmla="*/ 296884 h 296884"/>
              <a:gd name="connsiteX1" fmla="*/ 676894 w 1104405"/>
              <a:gd name="connsiteY1" fmla="*/ 296884 h 296884"/>
              <a:gd name="connsiteX2" fmla="*/ 676894 w 1104405"/>
              <a:gd name="connsiteY2" fmla="*/ 0 h 296884"/>
              <a:gd name="connsiteX3" fmla="*/ 1104405 w 1104405"/>
              <a:gd name="connsiteY3" fmla="*/ 0 h 29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405" h="296884">
                <a:moveTo>
                  <a:pt x="0" y="296884"/>
                </a:moveTo>
                <a:lnTo>
                  <a:pt x="676894" y="296884"/>
                </a:lnTo>
                <a:lnTo>
                  <a:pt x="676894" y="0"/>
                </a:lnTo>
                <a:lnTo>
                  <a:pt x="1104405" y="0"/>
                </a:lnTo>
              </a:path>
            </a:pathLst>
          </a:custGeom>
          <a:ln w="19050">
            <a:solidFill>
              <a:srgbClr val="92D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6929438" y="5286375"/>
            <a:ext cx="714375" cy="357188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 err="1"/>
              <a:t>Udgang</a:t>
            </a:r>
            <a:endParaRPr lang="ja-JP" altLang="en-US" sz="1200" dirty="0"/>
          </a:p>
        </p:txBody>
      </p:sp>
      <p:pic>
        <p:nvPicPr>
          <p:cNvPr id="26640" name="Picture 94" descr="AI_D3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214688"/>
            <a:ext cx="7842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95" descr="遠隔-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714750"/>
            <a:ext cx="5461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96" descr="AI_D3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214813"/>
            <a:ext cx="39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99" descr="AI_D35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4714875"/>
            <a:ext cx="7270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4" name="コンテンツ プレースホルダ 2"/>
          <p:cNvSpPr>
            <a:spLocks/>
          </p:cNvSpPr>
          <p:nvPr/>
        </p:nvSpPr>
        <p:spPr bwMode="auto">
          <a:xfrm>
            <a:off x="7572375" y="3286125"/>
            <a:ext cx="15716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r>
              <a:rPr lang="ja-JP" altLang="da-DK" sz="16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・</a:t>
            </a:r>
            <a:r>
              <a:rPr lang="da-DK" altLang="ja-JP" sz="16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Gas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da-DK" altLang="ja-JP" sz="1100" dirty="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ja-JP" altLang="da-DK" sz="16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・</a:t>
            </a:r>
            <a:r>
              <a:rPr lang="da-DK" altLang="ja-JP" sz="16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Brand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da-DK" altLang="ja-JP" sz="1050" dirty="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ja-JP" altLang="da-DK" sz="16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・</a:t>
            </a:r>
            <a:r>
              <a:rPr lang="da-DK" altLang="ja-JP" sz="16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Indbrud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da-DK" altLang="ja-JP" sz="1000" dirty="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ja-JP" altLang="da-DK" sz="16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・</a:t>
            </a:r>
            <a:r>
              <a:rPr lang="da-DK" altLang="ja-JP" sz="16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Vand 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da-DK" altLang="ja-JP" sz="1600" dirty="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コンテンツ プレースホルダ 2"/>
          <p:cNvSpPr>
            <a:spLocks/>
          </p:cNvSpPr>
          <p:nvPr/>
        </p:nvSpPr>
        <p:spPr bwMode="auto">
          <a:xfrm>
            <a:off x="2555875" y="1687513"/>
            <a:ext cx="567848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da-DK" altLang="ja-JP" sz="1600">
                <a:solidFill>
                  <a:srgbClr val="FFFF99"/>
                </a:solidFill>
                <a:latin typeface="Calibri" pitchFamily="34" charset="0"/>
              </a:rPr>
              <a:t>Send E-mail til op til 10 E-mail adresser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da-DK" altLang="ja-JP" sz="1600">
                <a:solidFill>
                  <a:srgbClr val="FFFF99"/>
                </a:solidFill>
                <a:latin typeface="Calibri" pitchFamily="34" charset="0"/>
              </a:rPr>
              <a:t>Modtag information når hændelse (kald/sensor) sker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da-DK" altLang="ja-JP" sz="1600">
                <a:solidFill>
                  <a:srgbClr val="FFFF99"/>
                </a:solidFill>
                <a:latin typeface="Calibri" pitchFamily="34" charset="0"/>
              </a:rPr>
              <a:t>JPEG bilede er vedhæftet E-mail ved kald</a:t>
            </a:r>
          </a:p>
          <a:p>
            <a:pPr lvl="1">
              <a:spcBef>
                <a:spcPct val="20000"/>
              </a:spcBef>
            </a:pPr>
            <a:endParaRPr lang="da-DK" altLang="ja-JP" sz="1600">
              <a:solidFill>
                <a:srgbClr val="FFFF99"/>
              </a:solidFill>
              <a:latin typeface="Calibri" pitchFamily="34" charset="0"/>
            </a:endParaRPr>
          </a:p>
        </p:txBody>
      </p:sp>
      <p:sp>
        <p:nvSpPr>
          <p:cNvPr id="28" name="タイトル 1"/>
          <p:cNvSpPr txBox="1">
            <a:spLocks/>
          </p:cNvSpPr>
          <p:nvPr/>
        </p:nvSpPr>
        <p:spPr>
          <a:xfrm>
            <a:off x="214313" y="357188"/>
            <a:ext cx="5929312" cy="42862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2800" dirty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+mj-cs"/>
              </a:rPr>
              <a:t>JK IP adaptor</a:t>
            </a:r>
            <a:endParaRPr lang="ja-JP" altLang="en-US" sz="2800" dirty="0">
              <a:solidFill>
                <a:schemeClr val="bg1"/>
              </a:solidFill>
              <a:latin typeface="Calibri" pitchFamily="34" charset="0"/>
              <a:ea typeface="ＭＳ Ｐゴシック" charset="-128"/>
              <a:cs typeface="+mj-cs"/>
            </a:endParaRPr>
          </a:p>
        </p:txBody>
      </p:sp>
      <p:sp>
        <p:nvSpPr>
          <p:cNvPr id="28675" name="テキスト ボックス 9"/>
          <p:cNvSpPr txBox="1">
            <a:spLocks noChangeArrowheads="1"/>
          </p:cNvSpPr>
          <p:nvPr/>
        </p:nvSpPr>
        <p:spPr bwMode="auto">
          <a:xfrm>
            <a:off x="142875" y="857250"/>
            <a:ext cx="8715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da-DK" altLang="ja-JP" sz="2400">
                <a:solidFill>
                  <a:schemeClr val="bg1"/>
                </a:solidFill>
                <a:latin typeface="Calibri" pitchFamily="34" charset="0"/>
              </a:rPr>
              <a:t>JK IP adapter fordel</a:t>
            </a:r>
            <a:r>
              <a:rPr lang="ja-JP" altLang="da-DK" sz="2400">
                <a:solidFill>
                  <a:schemeClr val="bg1"/>
                </a:solidFill>
                <a:latin typeface="Calibri" pitchFamily="34" charset="0"/>
              </a:rPr>
              <a:t>： </a:t>
            </a:r>
            <a:r>
              <a:rPr lang="da-DK" altLang="ja-JP" sz="2400">
                <a:solidFill>
                  <a:schemeClr val="bg1"/>
                </a:solidFill>
                <a:latin typeface="Calibri" pitchFamily="34" charset="0"/>
              </a:rPr>
              <a:t>Unik funktion som på en Hovedstation</a:t>
            </a:r>
          </a:p>
          <a:p>
            <a:r>
              <a:rPr lang="da-DK" altLang="ja-JP" sz="2400">
                <a:solidFill>
                  <a:schemeClr val="bg1"/>
                </a:solidFill>
                <a:latin typeface="Calibri" pitchFamily="34" charset="0"/>
              </a:rPr>
              <a:t>     &lt;E-mail&gt; </a:t>
            </a:r>
            <a:endParaRPr lang="ja-JP" altLang="da-DK" sz="2400" u="sng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8676" name="Picture 2" descr="C:\Documents and Settings\aiphone\Local Settings\Temporary Internet Files\Content.IE5\YXZUX7IO\MPj04073460000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14500"/>
            <a:ext cx="249872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711" name="Group 39"/>
          <p:cNvGraphicFramePr>
            <a:graphicFrameLocks noGrp="1"/>
          </p:cNvGraphicFramePr>
          <p:nvPr/>
        </p:nvGraphicFramePr>
        <p:xfrm>
          <a:off x="2928938" y="3214688"/>
          <a:ext cx="6096000" cy="2840283"/>
        </p:xfrm>
        <a:graphic>
          <a:graphicData uri="http://schemas.openxmlformats.org/drawingml/2006/table">
            <a:tbl>
              <a:tblPr/>
              <a:tblGrid>
                <a:gridCol w="1285875"/>
                <a:gridCol w="2071687"/>
                <a:gridCol w="2738438"/>
              </a:tblGrid>
              <a:tr h="371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a-DK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Hændelse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a-DK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E-mail Titlen</a:t>
                      </a:r>
                      <a:endParaRPr kumimoji="1" lang="ja-JP" altLang="da-DK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a-DK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Besked eksempel</a:t>
                      </a:r>
                      <a:endParaRPr kumimoji="1" lang="ja-JP" altLang="da-DK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14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a-DK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Kald fra dør</a:t>
                      </a:r>
                      <a:endParaRPr kumimoji="1" lang="ja-JP" altLang="da-D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a-DK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&lt;IP adapter navn&gt;</a:t>
                      </a:r>
                      <a:endParaRPr kumimoji="1" lang="ja-JP" altLang="da-D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a-DK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Modtaget kald fra &lt;IP adapter navn&gt;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a-DK" altLang="ja-JP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“Bilede er vedhæftet”</a:t>
                      </a:r>
                      <a:endParaRPr kumimoji="1" lang="ja-JP" altLang="da-DK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14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a-DK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Sensor input</a:t>
                      </a:r>
                      <a:endParaRPr kumimoji="1" lang="ja-JP" altLang="da-D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a-DK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&lt;IP adapter navn&gt;</a:t>
                      </a:r>
                      <a:endParaRPr kumimoji="1" lang="ja-JP" altLang="da-D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da-D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a-DK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Modtag et input nr. fra   &lt;IP adapter navn 1 á 4&gt;</a:t>
                      </a:r>
                      <a:endParaRPr kumimoji="1" lang="ja-JP" altLang="da-D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da-D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40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a-DK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IP adapter opstart</a:t>
                      </a:r>
                      <a:endParaRPr kumimoji="1" lang="ja-JP" altLang="da-D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a-DK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&lt;IP adapter navn&gt;</a:t>
                      </a:r>
                      <a:endParaRPr kumimoji="1" lang="ja-JP" altLang="da-D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da-D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a-DK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&lt;IP adapter navn&gt; i drift</a:t>
                      </a:r>
                      <a:endParaRPr kumimoji="1" lang="ja-JP" altLang="da-D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da-D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pSp>
        <p:nvGrpSpPr>
          <p:cNvPr id="28699" name="グループ化 11"/>
          <p:cNvGrpSpPr>
            <a:grpSpLocks/>
          </p:cNvGrpSpPr>
          <p:nvPr/>
        </p:nvGrpSpPr>
        <p:grpSpPr bwMode="auto">
          <a:xfrm>
            <a:off x="7715250" y="1643063"/>
            <a:ext cx="1428750" cy="1357312"/>
            <a:chOff x="7500958" y="1643050"/>
            <a:chExt cx="1214446" cy="1214446"/>
          </a:xfrm>
        </p:grpSpPr>
        <p:pic>
          <p:nvPicPr>
            <p:cNvPr id="28704" name="Picture 7" descr="C:\Documents and Settings\aiphone\Local Settings\Temporary Internet Files\Content.IE5\Y8TZ61Z9\MCj04413320000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58" y="1643050"/>
              <a:ext cx="1214446" cy="121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5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6710" y="1781788"/>
              <a:ext cx="571504" cy="575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700" name="グループ化 12"/>
          <p:cNvGrpSpPr>
            <a:grpSpLocks/>
          </p:cNvGrpSpPr>
          <p:nvPr/>
        </p:nvGrpSpPr>
        <p:grpSpPr bwMode="auto">
          <a:xfrm rot="-8865558">
            <a:off x="7683500" y="1384300"/>
            <a:ext cx="333375" cy="571500"/>
            <a:chOff x="3214678" y="2928934"/>
            <a:chExt cx="285752" cy="571504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3219041" y="2929151"/>
              <a:ext cx="214994" cy="158751"/>
            </a:xfrm>
            <a:prstGeom prst="line">
              <a:avLst/>
            </a:prstGeom>
            <a:ln w="19050">
              <a:solidFill>
                <a:srgbClr val="FFFF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3219033" y="3214804"/>
              <a:ext cx="285752" cy="15875"/>
            </a:xfrm>
            <a:prstGeom prst="line">
              <a:avLst/>
            </a:prstGeom>
            <a:ln w="19050">
              <a:solidFill>
                <a:srgbClr val="FFFF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3219543" y="3374467"/>
              <a:ext cx="214994" cy="127001"/>
            </a:xfrm>
            <a:prstGeom prst="line">
              <a:avLst/>
            </a:prstGeom>
            <a:ln w="19050">
              <a:solidFill>
                <a:srgbClr val="FFFF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7769</TotalTime>
  <Words>512</Words>
  <Application>Microsoft Office PowerPoint</Application>
  <PresentationFormat>Skærmshow (4:3)</PresentationFormat>
  <Paragraphs>168</Paragraphs>
  <Slides>7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Diastitler</vt:lpstr>
      </vt:variant>
      <vt:variant>
        <vt:i4>7</vt:i4>
      </vt:variant>
    </vt:vector>
  </HeadingPairs>
  <TitlesOfParts>
    <vt:vector size="12" baseType="lpstr">
      <vt:lpstr>Arial</vt:lpstr>
      <vt:lpstr>ＭＳ Ｐゴシック</vt:lpstr>
      <vt:lpstr>Calibri</vt:lpstr>
      <vt:lpstr>Wingdings</vt:lpstr>
      <vt:lpstr>Office テーマ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Kaj Larsen Communication A/S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præsentation system JK</dc:title>
  <dc:creator>Ole Klitkou</dc:creator>
  <dc:description>Turøvej 13-19, Vollerslev_x000d_
4100 Ringsted</dc:description>
  <cp:lastModifiedBy>Ole Klitkou</cp:lastModifiedBy>
  <cp:revision>141</cp:revision>
  <dcterms:created xsi:type="dcterms:W3CDTF">2009-08-18T13:00:16Z</dcterms:created>
  <dcterms:modified xsi:type="dcterms:W3CDTF">2016-02-01T09:08:08Z</dcterms:modified>
</cp:coreProperties>
</file>